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12" r:id="rId21"/>
    <p:sldId id="276" r:id="rId22"/>
    <p:sldId id="277" r:id="rId23"/>
    <p:sldId id="311" r:id="rId24"/>
    <p:sldId id="278" r:id="rId25"/>
    <p:sldId id="279" r:id="rId26"/>
    <p:sldId id="313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8" r:id="rId35"/>
    <p:sldId id="314" r:id="rId36"/>
    <p:sldId id="289" r:id="rId37"/>
    <p:sldId id="290" r:id="rId38"/>
    <p:sldId id="315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1003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6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6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6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65" charset="0"/>
              </a:defRPr>
            </a:lvl1pPr>
          </a:lstStyle>
          <a:p>
            <a:pPr>
              <a:defRPr/>
            </a:pPr>
            <a:fld id="{803E81A4-4640-CC44-80FF-1851BEFFC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531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8763000" cy="5943600"/>
            <a:chOff x="0" y="0"/>
            <a:chExt cx="5520" cy="374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>
                <a:latin typeface="Times New Roman" pitchFamily="-65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 sz="2400">
                  <a:latin typeface="Times New Roman" pitchFamily="-65" charset="0"/>
                </a:endParaRPr>
              </a:p>
            </p:txBody>
          </p:sp>
          <p:sp>
            <p:nvSpPr>
              <p:cNvPr id="11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 sz="2400">
                  <a:latin typeface="Times New Roman" pitchFamily="-65" charset="0"/>
                </a:endParaRPr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Arial" pitchFamily="-65" charset="0"/>
                </a:endParaRPr>
              </a:p>
            </p:txBody>
          </p:sp>
        </p:grpSp>
        <p:grpSp>
          <p:nvGrpSpPr>
            <p:cNvPr id="7" name="Group 8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 sz="2400">
                  <a:latin typeface="Times New Roman" pitchFamily="-65" charset="0"/>
                </a:endParaRPr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Arial" pitchFamily="-65" charset="0"/>
                </a:endParaRPr>
              </a:p>
            </p:txBody>
          </p:sp>
        </p:grpSp>
      </p:grpSp>
      <p:sp>
        <p:nvSpPr>
          <p:cNvPr id="199691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9692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912813" y="625157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85B97-FAE6-7E4D-9D7C-1F20D9ECA259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4388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1009D-D4EA-9F4C-A05C-F4469F1C8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7C22A1-51FF-CA4D-BE0B-87B8E85D0E84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9FEBD-7C37-E541-AD5D-A44C4010D2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7813"/>
            <a:ext cx="19431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7813"/>
            <a:ext cx="56769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1CC1D-F470-174F-9C4D-0760F985BDBA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9268B2-7470-BB44-AD87-6C4BB5D5A2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3AE28-EBDA-C646-9E93-3DEEFA065021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5BDAA-48CB-B543-BE00-976F4F26B2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77724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941763"/>
            <a:ext cx="77724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728AE-374B-AA45-853D-45502107E4C2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CDB1C-753B-CE4C-83EA-2F532CE54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94BB7-C643-B344-AF74-8DB1EAAEF836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EE732-B3CF-3F41-9F0B-CADD7F4439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502E7-C495-D74E-8133-0C18DABA7387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43208-EEA2-934C-955A-0B8F939A47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3740A3-BE6C-7644-9FA1-A4FE98DABF57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410196-3288-AF4E-8CDB-CAFB483944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F6843-9F3A-6948-9D6C-67AFC53D931D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4E424-E025-4848-AC21-66249F5F89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556558-6B7D-2240-B74D-D255DE5EB5BE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70E49-3FFA-5E4A-9997-51052E5D4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E85D4-F4D9-1E4A-B824-6345A40AC735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AF502-169D-2D4E-B780-B1C79077EE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6B2CD-A6D3-1848-B121-6CBDE65E8B2A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9138C-6F6F-5A46-8445-1990CDE3C6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AD348-17D2-EE4B-AF35-23B2A028049B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4CFA2-CDCB-4448-991E-C21361BF7C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8686800" cy="4876800"/>
            <a:chOff x="0" y="0"/>
            <a:chExt cx="5472" cy="3072"/>
          </a:xfrm>
        </p:grpSpPr>
        <p:sp>
          <p:nvSpPr>
            <p:cNvPr id="19865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>
                <a:latin typeface="Times New Roman" pitchFamily="-65" charset="0"/>
              </a:endParaRPr>
            </a:p>
          </p:txBody>
        </p:sp>
        <p:grpSp>
          <p:nvGrpSpPr>
            <p:cNvPr id="1034" name="Group 4"/>
            <p:cNvGrpSpPr>
              <a:grpSpLocks/>
            </p:cNvGrpSpPr>
            <p:nvPr/>
          </p:nvGrpSpPr>
          <p:grpSpPr bwMode="auto">
            <a:xfrm>
              <a:off x="240" y="893"/>
              <a:ext cx="5232" cy="115"/>
              <a:chOff x="240" y="893"/>
              <a:chExt cx="5232" cy="115"/>
            </a:xfrm>
          </p:grpSpPr>
          <p:sp>
            <p:nvSpPr>
              <p:cNvPr id="198661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 sz="2400">
                  <a:latin typeface="Times New Roman" pitchFamily="-65" charset="0"/>
                </a:endParaRPr>
              </a:p>
            </p:txBody>
          </p:sp>
          <p:sp>
            <p:nvSpPr>
              <p:cNvPr id="198662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latin typeface="Arial" pitchFamily="-65" charset="0"/>
                </a:endParaRPr>
              </a:p>
            </p:txBody>
          </p:sp>
        </p:grpSp>
      </p:grpSp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7813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77724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8665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51575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-65" charset="0"/>
              </a:defRPr>
            </a:lvl1pPr>
          </a:lstStyle>
          <a:p>
            <a:pPr>
              <a:defRPr/>
            </a:pPr>
            <a:fld id="{FB057C4E-4237-C640-88F2-17CEA3685A17}" type="datetime1">
              <a:rPr lang="en-US"/>
              <a:pPr>
                <a:defRPr/>
              </a:pPr>
              <a:t>8/31/2016</a:t>
            </a:fld>
            <a:endParaRPr lang="en-US"/>
          </a:p>
        </p:txBody>
      </p:sp>
      <p:sp>
        <p:nvSpPr>
          <p:cNvPr id="19866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pitchFamily="-65" charset="0"/>
              </a:defRPr>
            </a:lvl1pPr>
          </a:lstStyle>
          <a:p>
            <a:pPr>
              <a:defRPr/>
            </a:pPr>
            <a:r>
              <a:rPr lang="en-US"/>
              <a:t>WINNING BEGINS WITH AN ATTITUDE!</a:t>
            </a:r>
          </a:p>
        </p:txBody>
      </p:sp>
      <p:sp>
        <p:nvSpPr>
          <p:cNvPr id="19866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pitchFamily="-65" charset="0"/>
              </a:defRPr>
            </a:lvl1pPr>
          </a:lstStyle>
          <a:p>
            <a:pPr>
              <a:defRPr/>
            </a:pPr>
            <a:fld id="{38FCF903-C470-264A-9C4C-F4C86B686E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8668" name="Line 12"/>
          <p:cNvSpPr>
            <a:spLocks noChangeShapeType="1"/>
          </p:cNvSpPr>
          <p:nvPr/>
        </p:nvSpPr>
        <p:spPr bwMode="auto">
          <a:xfrm>
            <a:off x="0" y="48768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65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-108" charset="2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8" charset="2"/>
        <a:buChar char="n"/>
        <a:defRPr sz="26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-108" charset="2"/>
        <a:buChar char="n"/>
        <a:defRPr sz="23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108" charset="2"/>
        <a:buChar char="§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108" charset="2"/>
        <a:buChar char="§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-65" charset="2"/>
        <a:buChar char="§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-65" charset="2"/>
        <a:buChar char="§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-65" charset="2"/>
        <a:buChar char="§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-65" charset="2"/>
        <a:buChar char="§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7359650" cy="1814513"/>
          </a:xfrm>
        </p:spPr>
        <p:txBody>
          <a:bodyPr/>
          <a:lstStyle/>
          <a:p>
            <a:pPr eaLnBrk="1" hangingPunct="1"/>
            <a:r>
              <a:rPr lang="en-US" sz="6000" dirty="0">
                <a:ea typeface="ＭＳ Ｐゴシック" pitchFamily="-108" charset="-128"/>
                <a:cs typeface="ＭＳ Ｐゴシック" pitchFamily="-108" charset="-128"/>
              </a:rPr>
              <a:t>INFO 364</a:t>
            </a:r>
            <a:r>
              <a:rPr lang="en-US" sz="5400" dirty="0" smtClean="0">
                <a:ea typeface="ＭＳ Ｐゴシック" pitchFamily="-108" charset="-128"/>
                <a:cs typeface="ＭＳ Ｐゴシック" pitchFamily="-108" charset="-128"/>
              </a:rPr>
              <a:t/>
            </a:r>
            <a:br>
              <a:rPr lang="en-US" sz="5400" dirty="0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4400" dirty="0" smtClean="0">
                <a:latin typeface="Times New Roman" charset="0"/>
                <a:ea typeface="ＭＳ Ｐゴシック" charset="0"/>
                <a:cs typeface="ＭＳ Ｐゴシック" pitchFamily="-108" charset="-128"/>
              </a:rPr>
              <a:t>Fall</a:t>
            </a:r>
            <a:r>
              <a:rPr lang="en-US" sz="4400" dirty="0" smtClean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4400" dirty="0">
                <a:latin typeface="Times New Roman" charset="0"/>
                <a:ea typeface="ＭＳ Ｐゴシック" charset="0"/>
                <a:cs typeface="ＭＳ Ｐゴシック" charset="0"/>
              </a:rPr>
              <a:t>2016</a:t>
            </a:r>
            <a:r>
              <a:rPr lang="en-US" sz="4400" dirty="0" smtClean="0">
                <a:ea typeface="ＭＳ Ｐゴシック" pitchFamily="-108" charset="-128"/>
                <a:cs typeface="ＭＳ Ｐゴシック" pitchFamily="-108" charset="-128"/>
              </a:rPr>
              <a:t>: </a:t>
            </a:r>
            <a:r>
              <a:rPr lang="en-US" sz="4400" dirty="0">
                <a:ea typeface="ＭＳ Ｐゴシック" pitchFamily="-108" charset="-128"/>
                <a:cs typeface="ＭＳ Ｐゴシック" pitchFamily="-108" charset="-128"/>
              </a:rPr>
              <a:t>Lecture Notes #2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962400"/>
            <a:ext cx="7010400" cy="1219200"/>
          </a:xfrm>
        </p:spPr>
        <p:txBody>
          <a:bodyPr/>
          <a:lstStyle/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algn="l" eaLnBrk="1" hangingPunct="1">
              <a:buFont typeface="Wingdings" pitchFamily="-108" charset="2"/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ENTITY-RELATIONSHIP MODELING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9C534C7-E046-3345-ADF5-FCAD7F3A2A70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379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3379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468B12-0F17-5642-B68F-84B1C304D3A4}" type="slidenum">
              <a:rPr lang="en-US" smtClean="0">
                <a:latin typeface="Arial" pitchFamily="-108" charset="0"/>
              </a:rPr>
              <a:pPr/>
              <a:t>10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3797" name="Rectangle 11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Relationship Participation</a:t>
            </a:r>
          </a:p>
        </p:txBody>
      </p:sp>
      <p:sp>
        <p:nvSpPr>
          <p:cNvPr id="33798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524000"/>
            <a:ext cx="8077200" cy="2590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-108" charset="2"/>
              <a:buNone/>
            </a:pPr>
            <a:r>
              <a:rPr lang="en-US" sz="1400" b="1">
                <a:ea typeface="ＭＳ Ｐゴシック" pitchFamily="-108" charset="-128"/>
                <a:cs typeface="ＭＳ Ｐゴシック" pitchFamily="-108" charset="-128"/>
              </a:rPr>
              <a:t>Optional: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One entity occurrence does not </a:t>
            </a:r>
            <a:r>
              <a:rPr lang="en-US" sz="1400" i="1">
                <a:ea typeface="ＭＳ Ｐゴシック" pitchFamily="-108" charset="-128"/>
                <a:cs typeface="ＭＳ Ｐゴシック" pitchFamily="-108" charset="-128"/>
              </a:rPr>
              <a:t>require </a:t>
            </a: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a corresponding entity occurrence in a particular relationship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Shown by drawing a small circle on side of optional entity on ERD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Optional means that minimum cardinality is zero</a:t>
            </a:r>
          </a:p>
          <a:p>
            <a:pPr eaLnBrk="1" hangingPunct="1">
              <a:lnSpc>
                <a:spcPct val="80000"/>
              </a:lnSpc>
              <a:buFont typeface="Wingdings" pitchFamily="-108" charset="2"/>
              <a:buNone/>
            </a:pPr>
            <a:endParaRPr lang="en-US" sz="100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Font typeface="Wingdings" pitchFamily="-108" charset="2"/>
              <a:buNone/>
            </a:pPr>
            <a:r>
              <a:rPr lang="en-US" sz="1400" b="1">
                <a:ea typeface="ＭＳ Ｐゴシック" pitchFamily="-108" charset="-128"/>
                <a:cs typeface="ＭＳ Ｐゴシック" pitchFamily="-108" charset="-128"/>
              </a:rPr>
              <a:t>Mandatory:</a:t>
            </a: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 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One entity occurrence </a:t>
            </a:r>
            <a:r>
              <a:rPr lang="en-US" sz="1400" i="1">
                <a:ea typeface="ＭＳ Ｐゴシック" pitchFamily="-108" charset="-128"/>
                <a:cs typeface="ＭＳ Ｐゴシック" pitchFamily="-108" charset="-128"/>
              </a:rPr>
              <a:t>requires </a:t>
            </a: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a corresponding entity occurrence in a particular relationship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Shown by drawing a bar on side of mandatory entity on ERD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If no </a:t>
            </a:r>
            <a:r>
              <a:rPr lang="en-US" sz="1400" i="1">
                <a:ea typeface="ＭＳ Ｐゴシック" pitchFamily="-108" charset="-128"/>
                <a:cs typeface="ＭＳ Ｐゴシック" pitchFamily="-108" charset="-128"/>
              </a:rPr>
              <a:t>Optionality </a:t>
            </a: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symbol is shown on ERD, it is </a:t>
            </a:r>
            <a:r>
              <a:rPr lang="en-US" sz="1400" i="1">
                <a:ea typeface="ＭＳ Ｐゴシック" pitchFamily="-108" charset="-128"/>
                <a:cs typeface="ＭＳ Ｐゴシック" pitchFamily="-108" charset="-128"/>
              </a:rPr>
              <a:t>Mandatory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Mandatory means that minimum cardinality is 1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endParaRPr lang="en-US" sz="140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In our example below, CLASS is </a:t>
            </a:r>
            <a:r>
              <a:rPr lang="en-US" sz="1400" i="1">
                <a:ea typeface="ＭＳ Ｐゴシック" pitchFamily="-108" charset="-128"/>
                <a:cs typeface="ＭＳ Ｐゴシック" pitchFamily="-108" charset="-128"/>
              </a:rPr>
              <a:t>Optional</a:t>
            </a: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, PROFESSOR is </a:t>
            </a:r>
            <a:r>
              <a:rPr lang="en-US" sz="1400" i="1">
                <a:ea typeface="ＭＳ Ｐゴシック" pitchFamily="-108" charset="-128"/>
                <a:cs typeface="ＭＳ Ｐゴシック" pitchFamily="-108" charset="-128"/>
              </a:rPr>
              <a:t>Mandatory</a:t>
            </a:r>
          </a:p>
        </p:txBody>
      </p:sp>
      <p:pic>
        <p:nvPicPr>
          <p:cNvPr id="33799" name="Picture 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371600" y="4648200"/>
            <a:ext cx="6765925" cy="1339850"/>
          </a:xfrm>
          <a:noFill/>
        </p:spPr>
      </p:pic>
    </p:spTree>
    <p:extLst>
      <p:ext uri="{BB962C8B-B14F-4D97-AF65-F5344CB8AC3E}">
        <p14:creationId xmlns:p14="http://schemas.microsoft.com/office/powerpoint/2010/main" val="28645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FB750DA-66C6-104D-A90B-D7DC93A78904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07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B81C43-E481-3841-B12D-FD5B35F6A8EB}" type="slidenum">
              <a:rPr lang="en-US" smtClean="0">
                <a:latin typeface="Arial" pitchFamily="-108" charset="0"/>
              </a:rPr>
              <a:pPr/>
              <a:t>11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>
                <a:ea typeface="ＭＳ Ｐゴシック" pitchFamily="-108" charset="-128"/>
                <a:cs typeface="ＭＳ Ｐゴシック" pitchFamily="-108" charset="-128"/>
              </a:rPr>
              <a:t>Relationships: </a:t>
            </a:r>
            <a:br>
              <a:rPr lang="en-US" sz="380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800">
                <a:ea typeface="ＭＳ Ｐゴシック" pitchFamily="-108" charset="-128"/>
                <a:cs typeface="ＭＳ Ｐゴシック" pitchFamily="-108" charset="-128"/>
              </a:rPr>
              <a:t>Connectivity &amp; Cardinality</a:t>
            </a:r>
          </a:p>
        </p:txBody>
      </p:sp>
      <p:sp>
        <p:nvSpPr>
          <p:cNvPr id="3072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077200" cy="4530725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Established by </a:t>
            </a:r>
            <a:r>
              <a:rPr lang="en-US" sz="2400" i="1">
                <a:ea typeface="ＭＳ Ｐゴシック" pitchFamily="-108" charset="-128"/>
                <a:cs typeface="ＭＳ Ｐゴシック" pitchFamily="-108" charset="-128"/>
              </a:rPr>
              <a:t>Business Rules</a:t>
            </a:r>
            <a:endParaRPr lang="en-US" sz="240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None/>
            </a:pPr>
            <a:endParaRPr lang="en-US" sz="240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Connectivity </a:t>
            </a:r>
          </a:p>
          <a:p>
            <a:pPr lvl="1" eaLnBrk="1" hangingPunct="1">
              <a:buClr>
                <a:schemeClr val="tx1"/>
              </a:buClr>
              <a:buFontTx/>
              <a:buChar char="o"/>
            </a:pPr>
            <a:r>
              <a:rPr lang="en-US" sz="2200"/>
              <a:t>Used to describe the</a:t>
            </a:r>
            <a:r>
              <a:rPr lang="en-US" sz="2200" smtClean="0"/>
              <a:t> </a:t>
            </a:r>
            <a:r>
              <a:rPr lang="en-US" sz="2200" i="1" smtClean="0"/>
              <a:t>Relationship Classification</a:t>
            </a:r>
          </a:p>
          <a:p>
            <a:pPr lvl="2" eaLnBrk="1" hangingPunct="1"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2000">
                <a:ea typeface="ＭＳ Ｐゴシック" pitchFamily="-108" charset="-128"/>
              </a:rPr>
              <a:t>1:1 (i.e. One-to-</a:t>
            </a:r>
            <a:r>
              <a:rPr lang="en-US" sz="2000" smtClean="0">
                <a:ea typeface="ＭＳ Ｐゴシック" pitchFamily="-108" charset="-128"/>
              </a:rPr>
              <a:t>One)</a:t>
            </a:r>
          </a:p>
          <a:p>
            <a:pPr lvl="2" eaLnBrk="1" hangingPunct="1"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2000" smtClean="0">
                <a:ea typeface="ＭＳ Ｐゴシック" pitchFamily="-108" charset="-128"/>
              </a:rPr>
              <a:t>1</a:t>
            </a:r>
            <a:r>
              <a:rPr lang="en-US" sz="2000">
                <a:ea typeface="ＭＳ Ｐゴシック" pitchFamily="-108" charset="-128"/>
              </a:rPr>
              <a:t>:M (i.e. One-to-Many</a:t>
            </a:r>
            <a:r>
              <a:rPr lang="en-US" sz="2000" smtClean="0">
                <a:ea typeface="ＭＳ Ｐゴシック" pitchFamily="-108" charset="-128"/>
              </a:rPr>
              <a:t>)</a:t>
            </a:r>
          </a:p>
          <a:p>
            <a:pPr lvl="2" eaLnBrk="1" hangingPunct="1"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2000" smtClean="0">
                <a:ea typeface="ＭＳ Ｐゴシック" pitchFamily="-108" charset="-128"/>
              </a:rPr>
              <a:t>M:N </a:t>
            </a:r>
            <a:r>
              <a:rPr lang="en-US" sz="2000">
                <a:ea typeface="ＭＳ Ｐゴシック" pitchFamily="-108" charset="-128"/>
              </a:rPr>
              <a:t>(i.e. Many-to-Many)</a:t>
            </a:r>
          </a:p>
          <a:p>
            <a:pPr eaLnBrk="1" hangingPunct="1">
              <a:buClr>
                <a:schemeClr val="tx1"/>
              </a:buClr>
              <a:buFont typeface="Wingdings" pitchFamily="-108" charset="2"/>
              <a:buNone/>
            </a:pPr>
            <a:endParaRPr lang="en-US" sz="240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Cardinality </a:t>
            </a:r>
          </a:p>
          <a:p>
            <a:pPr lvl="1" eaLnBrk="1" hangingPunct="1">
              <a:buClr>
                <a:schemeClr val="tx1"/>
              </a:buClr>
              <a:buFontTx/>
              <a:buChar char="o"/>
            </a:pPr>
            <a:r>
              <a:rPr lang="en-US" sz="2200"/>
              <a:t>Expresses the specific number of </a:t>
            </a:r>
            <a:r>
              <a:rPr lang="en-US" sz="2200" i="1"/>
              <a:t>Entity</a:t>
            </a:r>
            <a:r>
              <a:rPr lang="en-US" sz="2200"/>
              <a:t> occurrences associated with one occurrence of the related entity</a:t>
            </a:r>
          </a:p>
        </p:txBody>
      </p:sp>
    </p:spTree>
    <p:extLst>
      <p:ext uri="{BB962C8B-B14F-4D97-AF65-F5344CB8AC3E}">
        <p14:creationId xmlns:p14="http://schemas.microsoft.com/office/powerpoint/2010/main" val="5451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F6C85BC-8F81-E84C-8A55-260F497C8E6B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55BFCFB-1559-A04F-B90B-305434956A63}" type="slidenum">
              <a:rPr lang="en-US" smtClean="0">
                <a:latin typeface="Arial" pitchFamily="-108" charset="0"/>
              </a:rPr>
              <a:pPr/>
              <a:t>12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>
                <a:ea typeface="ＭＳ Ｐゴシック" pitchFamily="-108" charset="-128"/>
                <a:cs typeface="ＭＳ Ｐゴシック" pitchFamily="-108" charset="-128"/>
              </a:rPr>
              <a:t>Relationships: </a:t>
            </a:r>
            <a:br>
              <a:rPr lang="en-US" sz="380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800">
                <a:ea typeface="ＭＳ Ｐゴシック" pitchFamily="-108" charset="-128"/>
                <a:cs typeface="ＭＳ Ｐゴシック" pitchFamily="-108" charset="-128"/>
              </a:rPr>
              <a:t>Connectivity &amp; Cardinality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0772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900">
                <a:ea typeface="ＭＳ Ｐゴシック" pitchFamily="-108" charset="-128"/>
                <a:cs typeface="ＭＳ Ｐゴシック" pitchFamily="-108" charset="-128"/>
              </a:rPr>
              <a:t>Cardinality - Chen’s model: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200"/>
              <a:t>Number is written beside the entity using </a:t>
            </a:r>
            <a:r>
              <a:rPr lang="en-US" sz="2200" b="1"/>
              <a:t>(x, y)</a:t>
            </a:r>
            <a:r>
              <a:rPr lang="en-US" sz="2200"/>
              <a:t> format</a:t>
            </a: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None/>
            </a:pPr>
            <a:r>
              <a:rPr lang="en-US" sz="1800">
                <a:ea typeface="ＭＳ Ｐゴシック" pitchFamily="-108" charset="-128"/>
              </a:rPr>
              <a:t>»</a:t>
            </a:r>
            <a:r>
              <a:rPr lang="en-US" sz="1800" b="1">
                <a:ea typeface="ＭＳ Ｐゴシック" pitchFamily="-108" charset="-128"/>
              </a:rPr>
              <a:t>x represents the minimum of entity occurrences (Min Card)</a:t>
            </a:r>
            <a:endParaRPr lang="en-US" sz="1800">
              <a:ea typeface="ＭＳ Ｐゴシック" pitchFamily="-108" charset="-128"/>
            </a:endParaRP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None/>
            </a:pPr>
            <a:r>
              <a:rPr lang="en-US" sz="1800">
                <a:ea typeface="ＭＳ Ｐゴシック" pitchFamily="-108" charset="-128"/>
              </a:rPr>
              <a:t>»</a:t>
            </a:r>
            <a:r>
              <a:rPr lang="en-US" sz="1800" b="1">
                <a:ea typeface="ＭＳ Ｐゴシック" pitchFamily="-108" charset="-128"/>
              </a:rPr>
              <a:t>y represents the maximum of entity occurrences (Max Card)</a:t>
            </a:r>
            <a:endParaRPr lang="en-US" sz="1800">
              <a:ea typeface="ＭＳ Ｐゴシック" pitchFamily="-108" charset="-128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200"/>
              <a:t>The DBMS can’t handle cardinality on table level </a:t>
            </a: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None/>
            </a:pPr>
            <a:r>
              <a:rPr lang="en-US" sz="1800">
                <a:ea typeface="ＭＳ Ｐゴシック" pitchFamily="-108" charset="-128"/>
              </a:rPr>
              <a:t>»</a:t>
            </a:r>
            <a:r>
              <a:rPr lang="en-US" sz="1800" b="1">
                <a:ea typeface="ＭＳ Ｐゴシック" pitchFamily="-108" charset="-128"/>
              </a:rPr>
              <a:t>“Triggers”(software code) must be written to handle cardinality </a:t>
            </a:r>
            <a:endParaRPr lang="en-US" sz="1800" smtClean="0">
              <a:ea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190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893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D5EFA88-26C3-8D49-828B-A747F5D73803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2771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7D489A-59CF-3545-93F4-A1BCB7118FB2}" type="slidenum">
              <a:rPr lang="en-US" smtClean="0">
                <a:latin typeface="Arial" pitchFamily="-108" charset="0"/>
              </a:rPr>
              <a:pPr/>
              <a:t>13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>
                <a:ea typeface="ＭＳ Ｐゴシック" pitchFamily="-108" charset="-128"/>
                <a:cs typeface="ＭＳ Ｐゴシック" pitchFamily="-108" charset="-128"/>
              </a:rPr>
              <a:t>Relationships: </a:t>
            </a:r>
            <a:br>
              <a:rPr lang="en-US" sz="380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800">
                <a:ea typeface="ＭＳ Ｐゴシック" pitchFamily="-108" charset="-128"/>
                <a:cs typeface="ＭＳ Ｐゴシック" pitchFamily="-108" charset="-128"/>
              </a:rPr>
              <a:t>Connectivity &amp; Cardinality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52600"/>
            <a:ext cx="4686300" cy="431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9279678-EEF2-D94B-B6AB-4A8286AA90DE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457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C8C2B7-2DA7-F141-99C6-EBD807D49BD0}" type="slidenum">
              <a:rPr lang="en-US" smtClean="0">
                <a:latin typeface="Arial" pitchFamily="-108" charset="0"/>
              </a:rPr>
              <a:pPr/>
              <a:t>14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924800" cy="990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ERD: Crow Foot style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charset="2"/>
              <a:buChar char="Ø"/>
            </a:pPr>
            <a:r>
              <a:rPr lang="en-US" sz="2000" dirty="0" smtClean="0"/>
              <a:t>Rectangles </a:t>
            </a:r>
            <a:r>
              <a:rPr lang="en-US" sz="2000" dirty="0"/>
              <a:t>for </a:t>
            </a:r>
            <a:r>
              <a:rPr lang="en-US" sz="2000" i="1" u="sng" dirty="0"/>
              <a:t>Entity</a:t>
            </a:r>
            <a:r>
              <a:rPr lang="en-US" sz="2000" i="1" dirty="0" smtClean="0"/>
              <a:t> </a:t>
            </a:r>
            <a:r>
              <a:rPr lang="en-US" sz="2000" dirty="0" smtClean="0"/>
              <a:t>types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charset="2"/>
              <a:buChar char="Ø"/>
            </a:pPr>
            <a:r>
              <a:rPr lang="en-US" sz="2000" i="1" u="sng" dirty="0" smtClean="0"/>
              <a:t>Attributes</a:t>
            </a:r>
            <a:r>
              <a:rPr lang="en-US" sz="2000" dirty="0" smtClean="0"/>
              <a:t> included in rectangles for relevant entities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charset="2"/>
              <a:buChar char="Ø"/>
            </a:pPr>
            <a:r>
              <a:rPr lang="en-US" sz="2000" i="1" u="sng" dirty="0" smtClean="0"/>
              <a:t>Relationships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charset="2"/>
              <a:buChar char="Ø"/>
            </a:pPr>
            <a:endParaRPr lang="en-US" sz="2000" dirty="0" smtClean="0">
              <a:ea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2000" dirty="0" smtClean="0">
              <a:ea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2000" dirty="0" smtClean="0">
              <a:ea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2000" dirty="0" smtClean="0">
              <a:ea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2000" dirty="0" smtClean="0">
              <a:ea typeface="ＭＳ Ｐゴシック" pitchFamily="-108" charset="-128"/>
            </a:endParaRPr>
          </a:p>
          <a:p>
            <a:pPr marL="457200" lvl="1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1800" dirty="0" smtClean="0">
              <a:ea typeface="ＭＳ Ｐゴシック" pitchFamily="-108" charset="-128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/>
              <a:buChar char="o"/>
            </a:pPr>
            <a:r>
              <a:rPr lang="en-US" sz="1800" dirty="0" smtClean="0">
                <a:ea typeface="ＭＳ Ｐゴシック" pitchFamily="-108" charset="-128"/>
              </a:rPr>
              <a:t>One-to-Many (1:M) relationship type is represented by the inclusion of a Foreign Key (FK) in the rectangle for the entity on the “Many” side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/>
              <a:buChar char="o"/>
            </a:pPr>
            <a:r>
              <a:rPr lang="en-US" sz="1800" dirty="0" smtClean="0">
                <a:ea typeface="ＭＳ Ｐゴシック" pitchFamily="-108" charset="-128"/>
              </a:rPr>
              <a:t>Does not allow for direct Explicit representation of Many-to-Many (M:M) relationship types with associated non-identifier attributes</a:t>
            </a:r>
            <a:endParaRPr lang="en-US" sz="1800" dirty="0" smtClean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charset="2"/>
              <a:buChar char="Ø"/>
            </a:pPr>
            <a:r>
              <a:rPr lang="en-US" sz="2000" dirty="0" smtClean="0"/>
              <a:t>Each </a:t>
            </a:r>
            <a:r>
              <a:rPr lang="en-US" sz="2000" dirty="0"/>
              <a:t>component is labeled with its corresponding name</a:t>
            </a:r>
            <a:r>
              <a:rPr lang="en-US" sz="2000" dirty="0" smtClean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67000"/>
            <a:ext cx="51054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0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Crowfoot ERD:</a:t>
            </a:r>
            <a:br>
              <a:rPr lang="en-US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600" smtClean="0">
                <a:ea typeface="ＭＳ Ｐゴシック" pitchFamily="-108" charset="-128"/>
                <a:cs typeface="ＭＳ Ｐゴシック" pitchFamily="-108" charset="-128"/>
              </a:rPr>
              <a:t>Examples of Relationships </a:t>
            </a: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/>
            </a:r>
            <a:br>
              <a:rPr lang="en-US" smtClean="0">
                <a:ea typeface="ＭＳ Ｐゴシック" pitchFamily="-108" charset="-128"/>
                <a:cs typeface="ＭＳ Ｐゴシック" pitchFamily="-108" charset="-128"/>
              </a:rPr>
            </a:br>
            <a:endParaRPr lang="en-US" smtClean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6627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4BD9149-C08E-D54E-8581-FFB6B51F8BDC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662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2662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097D04-6EEE-5E45-87DD-C69D43395273}" type="slidenum">
              <a:rPr lang="en-US" smtClean="0">
                <a:latin typeface="Arial" pitchFamily="-108" charset="0"/>
              </a:rPr>
              <a:pPr/>
              <a:t>15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26630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00200"/>
            <a:ext cx="67722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12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A710B2E-35A4-5F41-AF68-BA5F91B15EBB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1F86A2-8DC7-5B45-AE19-C8215B5E7F56}" type="slidenum">
              <a:rPr lang="en-US" smtClean="0">
                <a:latin typeface="Arial" pitchFamily="-108" charset="0"/>
              </a:rPr>
              <a:pPr/>
              <a:t>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>
                <a:ea typeface="ＭＳ Ｐゴシック" pitchFamily="-108" charset="-128"/>
                <a:cs typeface="ＭＳ Ｐゴシック" pitchFamily="-108" charset="-128"/>
              </a:rPr>
              <a:t>Degree of Relationships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757989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08BB2B0-7306-614E-96C2-E9B13FA9AD3A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9699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297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748A71-A19E-214D-91DB-EB5FA0F95574}" type="slidenum">
              <a:rPr lang="en-US" smtClean="0">
                <a:latin typeface="Arial" pitchFamily="-108" charset="0"/>
              </a:rPr>
              <a:pPr/>
              <a:t>17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970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Recursive Relationship</a:t>
            </a:r>
          </a:p>
        </p:txBody>
      </p:sp>
      <p:sp>
        <p:nvSpPr>
          <p:cNvPr id="29702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00200"/>
            <a:ext cx="8077200" cy="1382713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Such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 Relationships </a:t>
            </a: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involve occurrences of the same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 Entity Type</a:t>
            </a:r>
            <a:endParaRPr lang="en-US" sz="2400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9703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62000" y="3048000"/>
            <a:ext cx="8034338" cy="1828800"/>
          </a:xfrm>
          <a:noFill/>
        </p:spPr>
      </p:pic>
    </p:spTree>
    <p:extLst>
      <p:ext uri="{BB962C8B-B14F-4D97-AF65-F5344CB8AC3E}">
        <p14:creationId xmlns:p14="http://schemas.microsoft.com/office/powerpoint/2010/main" val="1421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In-Class Exercise #1</a:t>
            </a:r>
            <a:endParaRPr lang="en-US" dirty="0" smtClean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325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D441FFD-7FB6-4246-896D-A151F170614F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325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532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C1555-60DA-3E45-942E-428D594955BB}" type="slidenum">
              <a:rPr lang="en-US" smtClean="0">
                <a:latin typeface="Arial" pitchFamily="-108" charset="0"/>
              </a:rPr>
              <a:pPr/>
              <a:t>18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80010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1600" smtClean="0"/>
              <a:t>Create the following Chen style &amp; Crowfoot style of ERDs for the scenario below</a:t>
            </a:r>
            <a:r>
              <a:rPr lang="en-US" sz="1400" smtClean="0"/>
              <a:t>:</a:t>
            </a:r>
          </a:p>
          <a:p>
            <a:pPr lvl="0">
              <a:buFont typeface="+mj-lt"/>
              <a:buAutoNum type="arabicPeriod"/>
            </a:pPr>
            <a:r>
              <a:rPr lang="en-US" sz="1400" smtClean="0"/>
              <a:t>A Department employs many Employees; each Employee is employed by  one Department. Some Employees, known as “rovers”, are not assigned to any Department.</a:t>
            </a:r>
          </a:p>
          <a:p>
            <a:pPr lvl="0">
              <a:buFont typeface="+mj-lt"/>
              <a:buAutoNum type="arabicPeriod"/>
            </a:pPr>
            <a:r>
              <a:rPr lang="en-US" sz="1400" smtClean="0"/>
              <a:t>A Division operates many Departments, but each Department is operated by one Division.</a:t>
            </a:r>
          </a:p>
          <a:p>
            <a:pPr lvl="0">
              <a:buFont typeface="+mj-lt"/>
              <a:buAutoNum type="arabicPeriod"/>
            </a:pPr>
            <a:r>
              <a:rPr lang="en-US" sz="1400" smtClean="0"/>
              <a:t>An Employee may be assigned to many Projects, and a Project may have many Employees assigned to it. Each Project must have at least one Employee assigned to it.</a:t>
            </a:r>
          </a:p>
          <a:p>
            <a:pPr lvl="0">
              <a:buFont typeface="+mj-lt"/>
              <a:buAutoNum type="arabicPeriod"/>
            </a:pPr>
            <a:r>
              <a:rPr lang="en-US" sz="1400" smtClean="0"/>
              <a:t>For each Project to which a given Employee Is assigned, the maximum number of hours (MAX_HRS) that he/she may work on the Project is specified.</a:t>
            </a:r>
          </a:p>
          <a:p>
            <a:pPr lvl="0">
              <a:buFont typeface="+mj-lt"/>
              <a:buAutoNum type="arabicPeriod"/>
            </a:pPr>
            <a:r>
              <a:rPr lang="en-US" sz="1400" smtClean="0"/>
              <a:t>Each Department  is managed by a single Employee. A given Employee Is allowed to manage only one Department at a given point in time. </a:t>
            </a:r>
          </a:p>
          <a:p>
            <a:pPr lvl="0">
              <a:buFont typeface="+mj-lt"/>
              <a:buAutoNum type="arabicPeriod"/>
            </a:pPr>
            <a:r>
              <a:rPr lang="en-US" sz="1400" smtClean="0"/>
              <a:t>Each Division  is run by a single Employee. A given Employee Is allowed to run only one Division at a given point in time.</a:t>
            </a:r>
          </a:p>
          <a:p>
            <a:pPr lvl="0">
              <a:buFont typeface="+mj-lt"/>
              <a:buAutoNum type="arabicPeriod"/>
            </a:pPr>
            <a:r>
              <a:rPr lang="en-US" sz="1400" smtClean="0"/>
              <a:t>Some Employees have never managed a Department nor run a Division.</a:t>
            </a:r>
          </a:p>
          <a:p>
            <a:endParaRPr lang="en-US" sz="14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291356"/>
              </p:ext>
            </p:extLst>
          </p:nvPr>
        </p:nvGraphicFramePr>
        <p:xfrm>
          <a:off x="914400" y="4800600"/>
          <a:ext cx="7696201" cy="12207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2869"/>
                <a:gridCol w="1380332"/>
                <a:gridCol w="495300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IDENTIFIER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OTHER ATTRIBUTES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Department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DPID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DP_NAME, DP_LOCATION, DP_BUDGET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80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Division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DVID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DV_NAME, DV_LOCATION, DV_BUDGET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Employee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EMPID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E_FNAME, E_LNAME, E_DOB, E_JOB, E_SALARY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Project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P_NAME, P_DESCR, P_SDATE, P_LENGTH, P_BUDGET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52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C8AE527-4F3C-FD4F-B355-C1E415F14E83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5843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35844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3D9612-70F2-0A40-BCAF-7CC77CD4D06B}" type="slidenum">
              <a:rPr lang="en-US" smtClean="0">
                <a:latin typeface="Arial" pitchFamily="-108" charset="0"/>
              </a:rPr>
              <a:pPr/>
              <a:t>19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>
                <a:ea typeface="ＭＳ Ｐゴシック" pitchFamily="-108" charset="-128"/>
                <a:cs typeface="ＭＳ Ｐゴシック" pitchFamily="-108" charset="-128"/>
              </a:rPr>
              <a:t>M:M Relationship &amp; </a:t>
            </a:r>
            <a:br>
              <a:rPr lang="en-US" sz="380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800">
                <a:ea typeface="ＭＳ Ｐゴシック" pitchFamily="-108" charset="-128"/>
                <a:cs typeface="ＭＳ Ｐゴシック" pitchFamily="-108" charset="-128"/>
              </a:rPr>
              <a:t>Composite (i.e. Associative) Entity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7848600" cy="1752599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M:M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Relationship may also be represented as an Associative Entity (or Composite Entity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)</a:t>
            </a:r>
            <a:endParaRPr lang="en-US" sz="20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Includes the Identifiers of each of the participating 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Entities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in the M:M Relationship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.</a:t>
            </a:r>
            <a:endParaRPr lang="en-US" sz="20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Also contains any attributes of the M:M Relationship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352800"/>
            <a:ext cx="4616190" cy="28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FA4698E-69EF-2946-B20E-CF5609BEAE0D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dirty="0" smtClean="0">
              <a:latin typeface="Arial" pitchFamily="-108" charset="0"/>
            </a:endParaRPr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A61079-66CF-CE46-9F81-2B30C7085D60}" type="slidenum">
              <a:rPr lang="en-US" smtClean="0">
                <a:latin typeface="Arial" pitchFamily="-108" charset="0"/>
              </a:rPr>
              <a:pPr/>
              <a:t>2</a:t>
            </a:fld>
            <a:endParaRPr lang="en-US" dirty="0" smtClean="0">
              <a:latin typeface="Arial" pitchFamily="-108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 dirty="0">
                <a:ea typeface="ＭＳ Ｐゴシック" pitchFamily="-108" charset="-128"/>
                <a:cs typeface="ＭＳ Ｐゴシック" pitchFamily="-108" charset="-128"/>
              </a:rPr>
              <a:t>ENTITY-RELATIONSHIP</a:t>
            </a:r>
            <a:br>
              <a:rPr lang="en-US" sz="3800" dirty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800" dirty="0">
                <a:ea typeface="ＭＳ Ｐゴシック" pitchFamily="-108" charset="-128"/>
                <a:cs typeface="ＭＳ Ｐゴシック" pitchFamily="-108" charset="-128"/>
              </a:rPr>
              <a:t>DATA MODEL (ERM)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077200" cy="4530725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Main components are:</a:t>
            </a: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Entities</a:t>
            </a: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Relationships</a:t>
            </a: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64768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C8AE527-4F3C-FD4F-B355-C1E415F14E83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5843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35844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3D9612-70F2-0A40-BCAF-7CC77CD4D06B}" type="slidenum">
              <a:rPr lang="en-US" smtClean="0">
                <a:latin typeface="Arial" pitchFamily="-108" charset="0"/>
              </a:rPr>
              <a:pPr/>
              <a:t>20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>
                <a:ea typeface="ＭＳ Ｐゴシック" pitchFamily="-108" charset="-128"/>
                <a:cs typeface="ＭＳ Ｐゴシック" pitchFamily="-108" charset="-128"/>
              </a:rPr>
              <a:t>M:M Relationship &amp; </a:t>
            </a:r>
            <a:br>
              <a:rPr lang="en-US" sz="380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800">
                <a:ea typeface="ＭＳ Ｐゴシック" pitchFamily="-108" charset="-128"/>
                <a:cs typeface="ＭＳ Ｐゴシック" pitchFamily="-108" charset="-128"/>
              </a:rPr>
              <a:t>Composite (i.e. Associative) Entity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048000"/>
            <a:ext cx="5808615" cy="3137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1"/>
            <a:ext cx="2667000" cy="16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1F50DCF-1912-9942-A111-00F7C1172877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789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E8F1ED-709C-5640-9662-DC7CA998A3D5}" type="slidenum">
              <a:rPr lang="en-US" smtClean="0">
                <a:latin typeface="Arial" pitchFamily="-108" charset="0"/>
              </a:rPr>
              <a:pPr/>
              <a:t>21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Relationship Strength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077200" cy="40767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Existence Dependence (Weak/Dependent) Entity</a:t>
            </a:r>
          </a:p>
          <a:p>
            <a:pPr lvl="1" eaLnBrk="1" hangingPunct="1">
              <a:buClr>
                <a:schemeClr val="tx1"/>
              </a:buClr>
              <a:buFontTx/>
              <a:buChar char="o"/>
            </a:pPr>
            <a:r>
              <a:rPr lang="en-US" sz="2200"/>
              <a:t>Entity’s existence depends on the existence of one or more other entities</a:t>
            </a:r>
          </a:p>
          <a:p>
            <a:pPr lvl="2" eaLnBrk="1" hangingPunct="1">
              <a:buClr>
                <a:schemeClr val="tx1"/>
              </a:buClr>
              <a:buFont typeface="Wingdings" pitchFamily="-108" charset="2"/>
              <a:buChar char="v"/>
            </a:pPr>
            <a:r>
              <a:rPr lang="en-US">
                <a:ea typeface="ＭＳ Ｐゴシック" pitchFamily="-108" charset="-128"/>
              </a:rPr>
              <a:t>Example: </a:t>
            </a:r>
            <a:r>
              <a:rPr lang="en-US" u="sng">
                <a:ea typeface="ＭＳ Ｐゴシック" pitchFamily="-108" charset="-128"/>
              </a:rPr>
              <a:t>Employee</a:t>
            </a:r>
            <a:r>
              <a:rPr lang="en-US">
                <a:ea typeface="ＭＳ Ｐゴシック" pitchFamily="-108" charset="-128"/>
              </a:rPr>
              <a:t> vs </a:t>
            </a:r>
            <a:r>
              <a:rPr lang="en-US" u="sng">
                <a:ea typeface="ＭＳ Ｐゴシック" pitchFamily="-108" charset="-128"/>
              </a:rPr>
              <a:t>Dependent</a:t>
            </a:r>
            <a:endParaRPr lang="en-US">
              <a:ea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None/>
            </a:pPr>
            <a:endParaRPr lang="en-US" sz="240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Existence Independence Entity</a:t>
            </a:r>
          </a:p>
          <a:p>
            <a:pPr lvl="1" eaLnBrk="1" hangingPunct="1">
              <a:buClr>
                <a:schemeClr val="tx1"/>
              </a:buClr>
              <a:buFontTx/>
              <a:buChar char="o"/>
            </a:pPr>
            <a:r>
              <a:rPr lang="en-US" sz="2200" i="1"/>
              <a:t>Entity</a:t>
            </a:r>
            <a:r>
              <a:rPr lang="en-US" sz="2200"/>
              <a:t> type can exist apart from one or more related </a:t>
            </a:r>
            <a:r>
              <a:rPr lang="en-US" sz="2200" i="1"/>
              <a:t>Entity</a:t>
            </a:r>
            <a:r>
              <a:rPr lang="en-US" sz="2200"/>
              <a:t> types</a:t>
            </a:r>
          </a:p>
          <a:p>
            <a:pPr lvl="1" eaLnBrk="1" hangingPunct="1">
              <a:buClr>
                <a:schemeClr val="tx1"/>
              </a:buClr>
              <a:buFontTx/>
              <a:buChar char="o"/>
            </a:pPr>
            <a:r>
              <a:rPr lang="en-US" sz="2200"/>
              <a:t>Often connected to other independent </a:t>
            </a:r>
            <a:r>
              <a:rPr lang="en-US" sz="2200" i="1"/>
              <a:t>Entities</a:t>
            </a:r>
            <a:r>
              <a:rPr lang="en-US" sz="2200"/>
              <a:t> in a 1:M or M:N </a:t>
            </a:r>
            <a:r>
              <a:rPr lang="en-US" sz="2200" i="1"/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11077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04E1F0B-7AFC-CD4C-AB7D-F1606D7FAB13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8915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38916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12E7764-91A6-F946-A2A2-E7F3DDF48058}" type="slidenum">
              <a:rPr lang="en-US" smtClean="0">
                <a:latin typeface="Arial" pitchFamily="-108" charset="0"/>
              </a:rPr>
              <a:pPr/>
              <a:t>22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8917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9144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Weak ENTITY</a:t>
            </a:r>
          </a:p>
        </p:txBody>
      </p:sp>
      <p:sp>
        <p:nvSpPr>
          <p:cNvPr id="38918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4043363" cy="46069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600" b="1">
                <a:ea typeface="ＭＳ Ｐゴシック" pitchFamily="-108" charset="-128"/>
                <a:cs typeface="ＭＳ Ｐゴシック" pitchFamily="-108" charset="-128"/>
              </a:rPr>
              <a:t>Existence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-dependent: cannot exist without (</a:t>
            </a:r>
            <a:r>
              <a:rPr lang="en-US" sz="1600" i="1">
                <a:ea typeface="ＭＳ Ｐゴシック" pitchFamily="-108" charset="-128"/>
                <a:cs typeface="ＭＳ Ｐゴシック" pitchFamily="-108" charset="-128"/>
              </a:rPr>
              <a:t>Owner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) entity with which it has an Identifying relationship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600" b="1">
                <a:ea typeface="ＭＳ Ｐゴシック" pitchFamily="-108" charset="-128"/>
                <a:cs typeface="ＭＳ Ｐゴシック" pitchFamily="-108" charset="-128"/>
              </a:rPr>
              <a:t>Identification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-dependent: Has primary key that is partially or totally derived from the </a:t>
            </a:r>
            <a:r>
              <a:rPr lang="en-US" sz="1600" i="1">
                <a:ea typeface="ＭＳ Ｐゴシック" pitchFamily="-108" charset="-128"/>
                <a:cs typeface="ＭＳ Ｐゴシック" pitchFamily="-108" charset="-128"/>
              </a:rPr>
              <a:t>Owner Entity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 in the relationship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600" i="1">
                <a:ea typeface="ＭＳ Ｐゴシック" pitchFamily="-108" charset="-128"/>
                <a:cs typeface="ＭＳ Ｐゴシック" pitchFamily="-108" charset="-128"/>
              </a:rPr>
              <a:t>Owner Entity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 set and </a:t>
            </a:r>
            <a:r>
              <a:rPr lang="en-US" sz="1600" i="1">
                <a:ea typeface="ＭＳ Ｐゴシック" pitchFamily="-108" charset="-128"/>
                <a:cs typeface="ＭＳ Ｐゴシック" pitchFamily="-108" charset="-128"/>
              </a:rPr>
              <a:t>Weak Entity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 set must participate in a one-to-many  relationship set (one owner, many weak entities).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500" i="1"/>
              <a:t>Weak Entity</a:t>
            </a:r>
            <a:r>
              <a:rPr lang="en-US" sz="1500"/>
              <a:t> set must have total participation in this </a:t>
            </a:r>
            <a:r>
              <a:rPr lang="en-US" sz="1500" i="1"/>
              <a:t>identifying </a:t>
            </a:r>
            <a:r>
              <a:rPr lang="en-US" sz="1500"/>
              <a:t>relationship set.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Representation: In Chen’s model as a double-walled rectangle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400">
                <a:ea typeface="ＭＳ Ｐゴシック" pitchFamily="-108" charset="-128"/>
                <a:cs typeface="ＭＳ Ｐゴシック" pitchFamily="-108" charset="-128"/>
              </a:rPr>
              <a:t>Business Rules are used to determine if an Entity is weak</a:t>
            </a:r>
          </a:p>
          <a:p>
            <a:pPr eaLnBrk="1" hangingPunct="1">
              <a:lnSpc>
                <a:spcPct val="80000"/>
              </a:lnSpc>
            </a:pPr>
            <a:endParaRPr lang="en-US" sz="140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8919" name="Rectangle 7"/>
          <p:cNvSpPr>
            <a:spLocks noGrp="1" noChangeArrowheads="1"/>
          </p:cNvSpPr>
          <p:nvPr>
            <p:ph sz="quarter" idx="3"/>
          </p:nvPr>
        </p:nvSpPr>
        <p:spPr>
          <a:xfrm>
            <a:off x="4872038" y="3446463"/>
            <a:ext cx="3814762" cy="26844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The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smtClean="0">
                <a:ea typeface="ＭＳ Ｐゴシック" pitchFamily="-108" charset="-128"/>
                <a:cs typeface="ＭＳ Ｐゴシック" pitchFamily="-108" charset="-128"/>
              </a:rPr>
              <a:t>Discriminator </a:t>
            </a:r>
            <a:r>
              <a:rPr lang="en-US" sz="1600" i="1">
                <a:ea typeface="ＭＳ Ｐゴシック" pitchFamily="-108" charset="-128"/>
                <a:cs typeface="ＭＳ Ｐゴシック" pitchFamily="-108" charset="-128"/>
              </a:rPr>
              <a:t>(or</a:t>
            </a:r>
            <a:r>
              <a:rPr lang="en-US" sz="1600" i="1" smtClean="0">
                <a:ea typeface="ＭＳ Ｐゴシック" pitchFamily="-108" charset="-128"/>
                <a:cs typeface="ＭＳ Ｐゴシック" pitchFamily="-108" charset="-128"/>
              </a:rPr>
              <a:t> Partial Key) 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of a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smtClean="0">
                <a:ea typeface="ＭＳ Ｐゴシック" pitchFamily="-108" charset="-128"/>
                <a:cs typeface="ＭＳ Ｐゴシック" pitchFamily="-108" charset="-128"/>
              </a:rPr>
              <a:t>Weak Entity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type is the set of attributes that distinguishes among all the entities of a weak entity type.</a:t>
            </a: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The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smtClean="0">
                <a:ea typeface="ＭＳ Ｐゴシック" pitchFamily="-108" charset="-128"/>
                <a:cs typeface="ＭＳ Ｐゴシック" pitchFamily="-108" charset="-128"/>
              </a:rPr>
              <a:t>Primary Key 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of 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smtClean="0">
                <a:ea typeface="ＭＳ Ｐゴシック" pitchFamily="-108" charset="-128"/>
                <a:cs typeface="ＭＳ Ｐゴシック" pitchFamily="-108" charset="-128"/>
              </a:rPr>
              <a:t>Weak Entity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type is formed by the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smtClean="0">
                <a:ea typeface="ＭＳ Ｐゴシック" pitchFamily="-108" charset="-128"/>
                <a:cs typeface="ＭＳ Ｐゴシック" pitchFamily="-108" charset="-128"/>
              </a:rPr>
              <a:t>Primary Key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of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its </a:t>
            </a:r>
            <a:r>
              <a:rPr lang="en-US" sz="1600" i="1" smtClean="0">
                <a:ea typeface="ＭＳ Ｐゴシック" pitchFamily="-108" charset="-128"/>
                <a:cs typeface="ＭＳ Ｐゴシック" pitchFamily="-108" charset="-128"/>
              </a:rPr>
              <a:t>Owner Entity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type on which the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smtClean="0">
                <a:ea typeface="ＭＳ Ｐゴシック" pitchFamily="-108" charset="-128"/>
                <a:cs typeface="ＭＳ Ｐゴシック" pitchFamily="-108" charset="-128"/>
              </a:rPr>
              <a:t>Weak Entity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>
                <a:ea typeface="ＭＳ Ｐゴシック" pitchFamily="-108" charset="-128"/>
                <a:cs typeface="ＭＳ Ｐゴシック" pitchFamily="-108" charset="-128"/>
              </a:rPr>
              <a:t>type is existence dependent, plus the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smtClean="0">
                <a:ea typeface="ＭＳ Ｐゴシック" pitchFamily="-108" charset="-128"/>
                <a:cs typeface="ＭＳ Ｐゴシック" pitchFamily="-108" charset="-128"/>
              </a:rPr>
              <a:t>Weak Entity 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type’s </a:t>
            </a:r>
            <a:r>
              <a:rPr lang="en-US" sz="1600" i="1" smtClean="0">
                <a:ea typeface="ＭＳ Ｐゴシック" pitchFamily="-108" charset="-128"/>
                <a:cs typeface="ＭＳ Ｐゴシック" pitchFamily="-108" charset="-128"/>
              </a:rPr>
              <a:t>Discriminator</a:t>
            </a:r>
            <a:r>
              <a:rPr lang="en-US" sz="1600" smtClean="0">
                <a:ea typeface="ＭＳ Ｐゴシック" pitchFamily="-108" charset="-128"/>
                <a:cs typeface="ＭＳ Ｐゴシック" pitchFamily="-108" charset="-128"/>
              </a:rPr>
              <a:t>.</a:t>
            </a:r>
            <a:endParaRPr lang="en-US" sz="1600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38920" name="Picture 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0" y="1524000"/>
            <a:ext cx="4191000" cy="1570038"/>
          </a:xfrm>
          <a:noFill/>
        </p:spPr>
      </p:pic>
    </p:spTree>
    <p:extLst>
      <p:ext uri="{BB962C8B-B14F-4D97-AF65-F5344CB8AC3E}">
        <p14:creationId xmlns:p14="http://schemas.microsoft.com/office/powerpoint/2010/main" val="531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04E1F0B-7AFC-CD4C-AB7D-F1606D7FAB13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8915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38916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12E7764-91A6-F946-A2A2-E7F3DDF48058}" type="slidenum">
              <a:rPr lang="en-US" smtClean="0">
                <a:latin typeface="Arial" pitchFamily="-108" charset="0"/>
              </a:rPr>
              <a:pPr/>
              <a:t>23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8917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9144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Weak 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79577"/>
            <a:ext cx="5943600" cy="449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EDF5E4E-275E-0F43-B7E2-F9443388F571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9939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3994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2BA0A7-AFD1-3248-8E26-184959734BFF}" type="slidenum">
              <a:rPr lang="en-US" smtClean="0">
                <a:latin typeface="Arial" pitchFamily="-108" charset="0"/>
              </a:rPr>
              <a:pPr/>
              <a:t>24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990600"/>
          </a:xfrm>
        </p:spPr>
        <p:txBody>
          <a:bodyPr/>
          <a:lstStyle/>
          <a:p>
            <a:pPr eaLnBrk="1" hangingPunct="1"/>
            <a:r>
              <a:rPr lang="en-US" sz="3400" dirty="0" smtClean="0">
                <a:ea typeface="ＭＳ Ｐゴシック" pitchFamily="-108" charset="-128"/>
                <a:cs typeface="ＭＳ Ｐゴシック" pitchFamily="-108" charset="-128"/>
              </a:rPr>
              <a:t>Strong (Identifying) </a:t>
            </a:r>
            <a:r>
              <a:rPr lang="en-US" sz="3400" dirty="0">
                <a:ea typeface="ＭＳ Ｐゴシック" pitchFamily="-108" charset="-128"/>
                <a:cs typeface="ＭＳ Ｐゴシック" pitchFamily="-108" charset="-128"/>
              </a:rPr>
              <a:t>Relationship</a:t>
            </a:r>
          </a:p>
        </p:txBody>
      </p:sp>
      <p:sp>
        <p:nvSpPr>
          <p:cNvPr id="3994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00200"/>
            <a:ext cx="8077200" cy="18288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One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Entity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(i.e. Weak) relies on another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Entity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(i.e. Parent) for its </a:t>
            </a:r>
            <a:r>
              <a:rPr lang="en-US" sz="2000" u="sng" dirty="0">
                <a:ea typeface="ＭＳ Ｐゴシック" pitchFamily="-108" charset="-128"/>
                <a:cs typeface="ＭＳ Ｐゴシック" pitchFamily="-108" charset="-128"/>
              </a:rPr>
              <a:t>Existence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&amp; </a:t>
            </a:r>
            <a:r>
              <a:rPr lang="en-US" sz="2000" u="sng" dirty="0">
                <a:ea typeface="ＭＳ Ｐゴシック" pitchFamily="-108" charset="-128"/>
                <a:cs typeface="ＭＳ Ｐゴシック" pitchFamily="-108" charset="-128"/>
              </a:rPr>
              <a:t>Identification</a:t>
            </a:r>
            <a:endParaRPr lang="en-US" sz="2000" u="sng" dirty="0">
              <a:solidFill>
                <a:schemeClr val="bg2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Identifier (PK) of Weak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Entity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is a Composite Key that includes the Identifier (PK) of its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Parent (or Owner) Entity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plus the 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Weak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E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ntity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type’s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Discriminator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(i.e. Partial Key)</a:t>
            </a:r>
          </a:p>
        </p:txBody>
      </p:sp>
      <p:pic>
        <p:nvPicPr>
          <p:cNvPr id="39943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633538" y="3979863"/>
            <a:ext cx="6334125" cy="1693862"/>
          </a:xfrm>
          <a:noFill/>
        </p:spPr>
      </p:pic>
    </p:spTree>
    <p:extLst>
      <p:ext uri="{BB962C8B-B14F-4D97-AF65-F5344CB8AC3E}">
        <p14:creationId xmlns:p14="http://schemas.microsoft.com/office/powerpoint/2010/main" val="38736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8"/>
          <p:cNvSpPr>
            <a:spLocks noGrp="1"/>
          </p:cNvSpPr>
          <p:nvPr>
            <p:ph type="title"/>
          </p:nvPr>
        </p:nvSpPr>
        <p:spPr>
          <a:xfrm>
            <a:off x="609600" y="277813"/>
            <a:ext cx="8229600" cy="1143000"/>
          </a:xfrm>
        </p:spPr>
        <p:txBody>
          <a:bodyPr/>
          <a:lstStyle/>
          <a:p>
            <a:r>
              <a:rPr lang="en-US" sz="4000" dirty="0" smtClean="0">
                <a:ea typeface="ＭＳ Ｐゴシック" pitchFamily="-108" charset="-128"/>
                <a:cs typeface="ＭＳ Ｐゴシック" pitchFamily="-108" charset="-128"/>
              </a:rPr>
              <a:t>Comparison of ER Modeling Symbols</a:t>
            </a:r>
          </a:p>
        </p:txBody>
      </p:sp>
      <p:sp>
        <p:nvSpPr>
          <p:cNvPr id="49155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AAC1DAB-C6B3-D84E-8386-D5370E576D9C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9156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4915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3C5B6E-C6F9-7849-9E51-DFA1884B5751}" type="slidenum">
              <a:rPr lang="en-US" smtClean="0">
                <a:latin typeface="Arial" pitchFamily="-108" charset="0"/>
              </a:rPr>
              <a:pPr/>
              <a:t>25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76400"/>
            <a:ext cx="4813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Modeling 1:1 Relationship</a:t>
            </a:r>
          </a:p>
        </p:txBody>
      </p:sp>
      <p:sp>
        <p:nvSpPr>
          <p:cNvPr id="49155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AAC1DAB-C6B3-D84E-8386-D5370E576D9C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9156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4915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3C5B6E-C6F9-7849-9E51-DFA1884B5751}" type="slidenum">
              <a:rPr lang="en-US" smtClean="0">
                <a:latin typeface="Arial" pitchFamily="-108" charset="0"/>
              </a:rPr>
              <a:pPr/>
              <a:t>26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49158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429000"/>
            <a:ext cx="5257800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524000"/>
            <a:ext cx="6477000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2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Redundant Relationship</a:t>
            </a:r>
          </a:p>
        </p:txBody>
      </p:sp>
      <p:sp>
        <p:nvSpPr>
          <p:cNvPr id="36867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3C6127-9355-2E42-80A6-B171F36A686B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3686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3686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F5AFB8-0D38-BC49-960D-82CD88C8EAFF}" type="slidenum">
              <a:rPr lang="en-US" smtClean="0">
                <a:latin typeface="Arial" pitchFamily="-108" charset="0"/>
              </a:rPr>
              <a:pPr/>
              <a:t>27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36870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28800"/>
            <a:ext cx="7391400" cy="341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49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Fan Trap Problem</a:t>
            </a:r>
          </a:p>
        </p:txBody>
      </p:sp>
      <p:sp>
        <p:nvSpPr>
          <p:cNvPr id="51203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7247384-1151-7B43-9DF8-B30237C6D4CE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120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5120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C012B5-52A1-D54B-998D-20AEC78F5E7C}" type="slidenum">
              <a:rPr lang="en-US" smtClean="0">
                <a:latin typeface="Arial" pitchFamily="-108" charset="0"/>
              </a:rPr>
              <a:pPr/>
              <a:t>28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51206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514600"/>
            <a:ext cx="5334000" cy="158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00200"/>
            <a:ext cx="59436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8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4267200"/>
            <a:ext cx="419100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60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Recording History</a:t>
            </a:r>
          </a:p>
        </p:txBody>
      </p:sp>
      <p:sp>
        <p:nvSpPr>
          <p:cNvPr id="50179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CFAFF98-6EBC-414C-8EAE-EC7964F9BD5B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018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5018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23F19C-3274-E54A-AF07-05A9AF8BBFB2}" type="slidenum">
              <a:rPr lang="en-US" smtClean="0">
                <a:latin typeface="Arial" pitchFamily="-108" charset="0"/>
              </a:rPr>
              <a:pPr/>
              <a:t>29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5018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600200"/>
            <a:ext cx="642302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810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02D4D6C-C26A-8242-BF61-EBE2B8F5D18D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dirty="0" smtClean="0">
              <a:latin typeface="Arial" pitchFamily="-108" charset="0"/>
            </a:endParaRPr>
          </a:p>
        </p:txBody>
      </p:sp>
      <p:sp>
        <p:nvSpPr>
          <p:cNvPr id="184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76603B-7E8B-8647-906D-69B6D4E4B16C}" type="slidenum">
              <a:rPr lang="en-US" smtClean="0">
                <a:latin typeface="Arial" pitchFamily="-108" charset="0"/>
              </a:rPr>
              <a:pPr/>
              <a:t>3</a:t>
            </a:fld>
            <a:endParaRPr lang="en-US" dirty="0" smtClean="0">
              <a:latin typeface="Arial" pitchFamily="-108" charset="0"/>
            </a:endParaRP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 dirty="0">
                <a:ea typeface="ＭＳ Ｐゴシック" pitchFamily="-108" charset="-128"/>
                <a:cs typeface="ＭＳ Ｐゴシック" pitchFamily="-108" charset="-128"/>
              </a:rPr>
              <a:t>E-R MODEL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606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An </a:t>
            </a:r>
            <a:r>
              <a:rPr lang="en-US" sz="2000" b="1" i="1" u="sng" dirty="0">
                <a:ea typeface="ＭＳ Ｐゴシック" pitchFamily="-108" charset="-128"/>
                <a:cs typeface="ＭＳ Ｐゴシック" pitchFamily="-108" charset="-128"/>
              </a:rPr>
              <a:t>ENTITY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is a distinct object (e.g. Customer, Product, Supplier, Competitor) about which an organization chooses to record data.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1800" dirty="0" smtClean="0"/>
              <a:t>Its </a:t>
            </a:r>
            <a:r>
              <a:rPr lang="en-US" sz="1800" dirty="0"/>
              <a:t>name is a </a:t>
            </a:r>
            <a:r>
              <a:rPr lang="en-US" sz="1800" u="sng" dirty="0"/>
              <a:t>NOUN</a:t>
            </a:r>
            <a:r>
              <a:rPr lang="en-US" sz="1800" dirty="0" smtClean="0"/>
              <a:t>.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1800" dirty="0" smtClean="0"/>
              <a:t>It must have an </a:t>
            </a:r>
            <a:r>
              <a:rPr lang="en-US" sz="1800" i="1" dirty="0" smtClean="0"/>
              <a:t>Identifier</a:t>
            </a:r>
            <a:r>
              <a:rPr lang="en-US" sz="1800" dirty="0" smtClean="0"/>
              <a:t> that has the Uniqueness property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1800" dirty="0" smtClean="0"/>
              <a:t>It must have Descriptive information, other than its Identifier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20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A </a:t>
            </a:r>
            <a:r>
              <a:rPr lang="en-US" sz="2000" b="1" i="1" u="sng" dirty="0">
                <a:ea typeface="ＭＳ Ｐゴシック" pitchFamily="-108" charset="-128"/>
                <a:cs typeface="ＭＳ Ｐゴシック" pitchFamily="-108" charset="-128"/>
              </a:rPr>
              <a:t>RELATIONSHIP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is an association between two or more </a:t>
            </a:r>
            <a:r>
              <a:rPr lang="en-US" sz="2000" b="1" i="1" dirty="0">
                <a:ea typeface="ＭＳ Ｐゴシック" pitchFamily="-108" charset="-128"/>
                <a:cs typeface="ＭＳ Ｐゴシック" pitchFamily="-108" charset="-128"/>
              </a:rPr>
              <a:t>ENTITIES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about which the organization chooses to record data.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1800" dirty="0" smtClean="0"/>
              <a:t>Its </a:t>
            </a:r>
            <a:r>
              <a:rPr lang="en-US" sz="1800" dirty="0"/>
              <a:t>name is a </a:t>
            </a:r>
            <a:r>
              <a:rPr lang="en-US" sz="1800" u="sng" dirty="0"/>
              <a:t>VERB</a:t>
            </a:r>
            <a:r>
              <a:rPr lang="en-US" sz="1800" dirty="0" smtClean="0"/>
              <a:t>.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20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An </a:t>
            </a:r>
            <a:r>
              <a:rPr lang="en-US" sz="2000" b="1" i="1" u="sng" dirty="0">
                <a:ea typeface="ＭＳ Ｐゴシック" pitchFamily="-108" charset="-128"/>
                <a:cs typeface="ＭＳ Ｐゴシック" pitchFamily="-108" charset="-128"/>
              </a:rPr>
              <a:t>ATTRIBUTE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is a property or characteristic of an </a:t>
            </a:r>
            <a:r>
              <a:rPr lang="en-US" sz="2000" b="1" i="1" dirty="0">
                <a:ea typeface="ＭＳ Ｐゴシック" pitchFamily="-108" charset="-128"/>
                <a:cs typeface="ＭＳ Ｐゴシック" pitchFamily="-108" charset="-128"/>
              </a:rPr>
              <a:t>ENTITY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or a </a:t>
            </a:r>
            <a:r>
              <a:rPr lang="en-US" sz="2000" b="1" i="1" dirty="0">
                <a:ea typeface="ＭＳ Ｐゴシック" pitchFamily="-108" charset="-128"/>
                <a:cs typeface="ＭＳ Ｐゴシック" pitchFamily="-108" charset="-128"/>
              </a:rPr>
              <a:t>RELATIONSHIP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about which the organization chooses to record data.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1800" dirty="0" smtClean="0"/>
              <a:t>Its </a:t>
            </a:r>
            <a:r>
              <a:rPr lang="en-US" sz="1800" dirty="0"/>
              <a:t>name is a </a:t>
            </a:r>
            <a:r>
              <a:rPr lang="en-US" sz="1800" u="sng" dirty="0"/>
              <a:t>NOUN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02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C04FE60-32EB-5F45-B1B1-35F4A696DACF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096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85941F-7BDD-244D-B0A3-E3D98A849E42}" type="slidenum">
              <a:rPr lang="en-US" smtClean="0">
                <a:latin typeface="Arial" pitchFamily="-108" charset="0"/>
              </a:rPr>
              <a:pPr/>
              <a:t>30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7813"/>
            <a:ext cx="8001000" cy="1017587"/>
          </a:xfrm>
        </p:spPr>
        <p:txBody>
          <a:bodyPr/>
          <a:lstStyle/>
          <a:p>
            <a:pPr eaLnBrk="1" hangingPunct="1"/>
            <a:r>
              <a:rPr lang="en-US" sz="3800" smtClean="0">
                <a:ea typeface="ＭＳ Ｐゴシック" pitchFamily="-108" charset="-128"/>
                <a:cs typeface="ＭＳ Ｐゴシック" pitchFamily="-108" charset="-128"/>
              </a:rPr>
              <a:t>Attribute:</a:t>
            </a:r>
            <a:br>
              <a:rPr lang="en-US" sz="3800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800" smtClean="0">
                <a:ea typeface="ＭＳ Ｐゴシック" pitchFamily="-108" charset="-128"/>
                <a:cs typeface="ＭＳ Ｐゴシック" pitchFamily="-108" charset="-128"/>
              </a:rPr>
              <a:t>Domain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010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The set of acceptable values that is associated with a particular </a:t>
            </a:r>
            <a:r>
              <a:rPr lang="en-US" sz="2300" dirty="0" smtClean="0">
                <a:ea typeface="ＭＳ Ｐゴシック" pitchFamily="-108" charset="-128"/>
                <a:cs typeface="ＭＳ Ｐゴシック" pitchFamily="-108" charset="-128"/>
              </a:rPr>
              <a:t>Attribute</a:t>
            </a: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. This is sometimes referred to as the Value Set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endParaRPr lang="en-US" sz="23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A </a:t>
            </a:r>
            <a:r>
              <a:rPr lang="en-US" sz="2300" dirty="0" smtClean="0">
                <a:ea typeface="ＭＳ Ｐゴシック" pitchFamily="-108" charset="-128"/>
                <a:cs typeface="ＭＳ Ｐゴシック" pitchFamily="-108" charset="-128"/>
              </a:rPr>
              <a:t>Domain </a:t>
            </a: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may be associated with more than one </a:t>
            </a:r>
            <a:r>
              <a:rPr lang="en-US" sz="2300" dirty="0" smtClean="0">
                <a:ea typeface="ＭＳ Ｐゴシック" pitchFamily="-108" charset="-128"/>
                <a:cs typeface="ＭＳ Ｐゴシック" pitchFamily="-108" charset="-128"/>
              </a:rPr>
              <a:t>Attribute </a:t>
            </a: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but each </a:t>
            </a:r>
            <a:r>
              <a:rPr lang="en-US" sz="2300" dirty="0" smtClean="0">
                <a:ea typeface="ＭＳ Ｐゴシック" pitchFamily="-108" charset="-128"/>
                <a:cs typeface="ＭＳ Ｐゴシック" pitchFamily="-108" charset="-128"/>
              </a:rPr>
              <a:t>Attribute </a:t>
            </a: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is associated with a single </a:t>
            </a:r>
            <a:r>
              <a:rPr lang="en-US" sz="2300" dirty="0" smtClean="0">
                <a:ea typeface="ＭＳ Ｐゴシック" pitchFamily="-108" charset="-128"/>
                <a:cs typeface="ＭＳ Ｐゴシック" pitchFamily="-108" charset="-128"/>
              </a:rPr>
              <a:t>Domain</a:t>
            </a: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23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A </a:t>
            </a:r>
            <a:r>
              <a:rPr lang="en-US" sz="2300" dirty="0" smtClean="0">
                <a:ea typeface="ＭＳ Ｐゴシック" pitchFamily="-108" charset="-128"/>
                <a:cs typeface="ＭＳ Ｐゴシック" pitchFamily="-108" charset="-128"/>
              </a:rPr>
              <a:t>Domain </a:t>
            </a: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may be </a:t>
            </a:r>
            <a:r>
              <a:rPr lang="en-US" sz="2300" i="1" dirty="0">
                <a:ea typeface="ＭＳ Ｐゴシック" pitchFamily="-108" charset="-128"/>
                <a:cs typeface="ＭＳ Ｐゴシック" pitchFamily="-108" charset="-128"/>
              </a:rPr>
              <a:t>ORDERED</a:t>
            </a: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 or </a:t>
            </a:r>
            <a:r>
              <a:rPr lang="en-US" sz="2300" i="1" dirty="0">
                <a:ea typeface="ＭＳ Ｐゴシック" pitchFamily="-108" charset="-128"/>
                <a:cs typeface="ＭＳ Ｐゴシック" pitchFamily="-108" charset="-128"/>
              </a:rPr>
              <a:t>UNORDERED</a:t>
            </a: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000" dirty="0"/>
              <a:t>An </a:t>
            </a:r>
            <a:r>
              <a:rPr lang="en-US" sz="2000" i="1" dirty="0"/>
              <a:t>UNORDERED</a:t>
            </a:r>
            <a:r>
              <a:rPr lang="en-US" sz="2000" dirty="0"/>
              <a:t> domain does not permit the use of the following comparators: &gt;, </a:t>
            </a:r>
            <a:r>
              <a:rPr lang="en-US" sz="2000" dirty="0">
                <a:sym typeface="Symbol" pitchFamily="-108" charset="2"/>
              </a:rPr>
              <a:t></a:t>
            </a:r>
            <a:r>
              <a:rPr lang="en-US" sz="2000" dirty="0"/>
              <a:t>, &lt;, </a:t>
            </a:r>
            <a:r>
              <a:rPr lang="en-US" sz="2000" dirty="0">
                <a:sym typeface="Symbol" pitchFamily="-108" charset="2"/>
              </a:rPr>
              <a:t></a:t>
            </a:r>
            <a:r>
              <a:rPr lang="en-US" sz="2400" dirty="0"/>
              <a:t>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Wingdings" pitchFamily="-108" charset="2"/>
              <a:buNone/>
            </a:pPr>
            <a:endParaRPr lang="en-US" sz="23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Domains are </a:t>
            </a:r>
            <a:r>
              <a:rPr lang="en-US" sz="2300" b="1" dirty="0">
                <a:ea typeface="ＭＳ Ｐゴシック" pitchFamily="-108" charset="-128"/>
                <a:cs typeface="ＭＳ Ｐゴシック" pitchFamily="-108" charset="-128"/>
              </a:rPr>
              <a:t>not displayed </a:t>
            </a: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in ER diagrams.</a:t>
            </a:r>
          </a:p>
        </p:txBody>
      </p:sp>
    </p:spTree>
    <p:extLst>
      <p:ext uri="{BB962C8B-B14F-4D97-AF65-F5344CB8AC3E}">
        <p14:creationId xmlns:p14="http://schemas.microsoft.com/office/powerpoint/2010/main" val="32648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BD90D24-484B-D842-B74B-F55609790FF9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19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30FAEC-D349-D240-BF80-0A0CCB13C757}" type="slidenum">
              <a:rPr lang="en-US" smtClean="0">
                <a:latin typeface="Arial" pitchFamily="-108" charset="0"/>
              </a:rPr>
              <a:pPr/>
              <a:t>31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7813"/>
            <a:ext cx="8001000" cy="1169987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Attributes:</a:t>
            </a:r>
            <a:br>
              <a:rPr lang="en-US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Atomic vs. Composite</a:t>
            </a: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5720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Atomic (or Simple)</a:t>
            </a:r>
          </a:p>
          <a:p>
            <a:pPr lvl="1" eaLnBrk="1" hangingPunct="1">
              <a:buClr>
                <a:schemeClr val="tx1"/>
              </a:buClr>
              <a:buFontTx/>
              <a:buChar char="o"/>
            </a:pPr>
            <a:r>
              <a:rPr lang="en-US"/>
              <a:t>Cannot be subdivided</a:t>
            </a:r>
          </a:p>
          <a:p>
            <a:pPr lvl="2" eaLnBrk="1" hangingPunct="1">
              <a:buClr>
                <a:schemeClr val="tx1"/>
              </a:buClr>
              <a:buFont typeface="Wingdings" pitchFamily="-108" charset="2"/>
              <a:buChar char="v"/>
            </a:pPr>
            <a:r>
              <a:rPr lang="en-US">
                <a:ea typeface="ＭＳ Ｐゴシック" pitchFamily="-108" charset="-128"/>
              </a:rPr>
              <a:t>Age, Gender, Marital Status</a:t>
            </a:r>
          </a:p>
          <a:p>
            <a:pPr eaLnBrk="1" hangingPunct="1">
              <a:buClr>
                <a:schemeClr val="tx1"/>
              </a:buClr>
              <a:buFont typeface="Wingdings" pitchFamily="-108" charset="2"/>
              <a:buNone/>
            </a:pPr>
            <a:endParaRPr lang="en-US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Composite</a:t>
            </a:r>
          </a:p>
          <a:p>
            <a:pPr lvl="1" eaLnBrk="1" hangingPunct="1">
              <a:buClr>
                <a:schemeClr val="tx1"/>
              </a:buClr>
              <a:buFontTx/>
              <a:buChar char="o"/>
            </a:pPr>
            <a:r>
              <a:rPr lang="en-US"/>
              <a:t>Can be subdivided into additional attributes</a:t>
            </a:r>
          </a:p>
          <a:p>
            <a:pPr lvl="2" eaLnBrk="1" hangingPunct="1">
              <a:buClr>
                <a:schemeClr val="tx1"/>
              </a:buClr>
              <a:buFont typeface="Wingdings" pitchFamily="-108" charset="2"/>
              <a:buChar char="v"/>
            </a:pPr>
            <a:r>
              <a:rPr lang="en-US">
                <a:ea typeface="ＭＳ Ｐゴシック" pitchFamily="-108" charset="-128"/>
              </a:rPr>
              <a:t>Address into Street, City, Zip</a:t>
            </a:r>
          </a:p>
          <a:p>
            <a:pPr lvl="2" eaLnBrk="1" hangingPunct="1">
              <a:buClr>
                <a:schemeClr val="tx1"/>
              </a:buClr>
              <a:buFont typeface="Wingdings" pitchFamily="-108" charset="2"/>
              <a:buChar char="v"/>
            </a:pPr>
            <a:r>
              <a:rPr lang="en-US">
                <a:ea typeface="ＭＳ Ｐゴシック" pitchFamily="-108" charset="-128"/>
              </a:rPr>
              <a:t>Phone into Area Code , Number, &amp; Extension</a:t>
            </a:r>
          </a:p>
        </p:txBody>
      </p:sp>
    </p:spTree>
    <p:extLst>
      <p:ext uri="{BB962C8B-B14F-4D97-AF65-F5344CB8AC3E}">
        <p14:creationId xmlns:p14="http://schemas.microsoft.com/office/powerpoint/2010/main" val="138245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EE2F266-2B42-6940-A9FA-96BD0FDE0B79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3011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43012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11ED82-FE84-D94B-BD9A-952AA828A0B2}" type="slidenum">
              <a:rPr lang="en-US" smtClean="0">
                <a:latin typeface="Arial" pitchFamily="-108" charset="0"/>
              </a:rPr>
              <a:pPr/>
              <a:t>32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Attributes:</a:t>
            </a:r>
            <a:br>
              <a:rPr lang="en-US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Composite</a:t>
            </a:r>
          </a:p>
        </p:txBody>
      </p:sp>
      <p:sp>
        <p:nvSpPr>
          <p:cNvPr id="4301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600200"/>
            <a:ext cx="7340600" cy="84455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can be divided into smaller subparts.</a:t>
            </a:r>
          </a:p>
        </p:txBody>
      </p:sp>
      <p:pic>
        <p:nvPicPr>
          <p:cNvPr id="43015" name="Picture 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704975" y="2371725"/>
            <a:ext cx="4462463" cy="469900"/>
          </a:xfrm>
          <a:noFill/>
        </p:spPr>
      </p:pic>
      <p:pic>
        <p:nvPicPr>
          <p:cNvPr id="43016" name="Picture 8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1993901" y="3446463"/>
            <a:ext cx="3949700" cy="2176633"/>
          </a:xfrm>
          <a:noFill/>
        </p:spPr>
      </p:pic>
    </p:spTree>
    <p:extLst>
      <p:ext uri="{BB962C8B-B14F-4D97-AF65-F5344CB8AC3E}">
        <p14:creationId xmlns:p14="http://schemas.microsoft.com/office/powerpoint/2010/main" val="9319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C742979-6CBC-0C4E-95AF-80DEC3F49BFC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40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3863D11-E3C5-CC42-B5CC-18315914B918}" type="slidenum">
              <a:rPr lang="en-US" smtClean="0">
                <a:latin typeface="Arial" pitchFamily="-108" charset="0"/>
              </a:rPr>
              <a:pPr/>
              <a:t>33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3"/>
            <a:ext cx="8077200" cy="1017587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Attributes:</a:t>
            </a:r>
            <a:br>
              <a:rPr lang="en-US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600" smtClean="0">
                <a:ea typeface="ＭＳ Ｐゴシック" pitchFamily="-108" charset="-128"/>
                <a:cs typeface="ＭＳ Ｐゴシック" pitchFamily="-108" charset="-128"/>
              </a:rPr>
              <a:t>Single-Valued vs Multi-Valued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0010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None/>
            </a:pP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Single-Valued: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2200" dirty="0"/>
              <a:t>Each </a:t>
            </a:r>
            <a:r>
              <a:rPr lang="en-US" sz="2200" dirty="0" smtClean="0"/>
              <a:t>Entity </a:t>
            </a:r>
            <a:r>
              <a:rPr lang="en-US" sz="2200" dirty="0"/>
              <a:t>or </a:t>
            </a:r>
            <a:r>
              <a:rPr lang="en-US" sz="2200" dirty="0" smtClean="0"/>
              <a:t>Relationship </a:t>
            </a:r>
            <a:r>
              <a:rPr lang="en-US" sz="2200" dirty="0"/>
              <a:t>instance can have only a single value </a:t>
            </a:r>
            <a:r>
              <a:rPr lang="en-US" sz="2200" dirty="0" smtClean="0"/>
              <a:t>for the given Attribute at </a:t>
            </a:r>
            <a:r>
              <a:rPr lang="en-US" sz="2200" dirty="0"/>
              <a:t>any moment of time.</a:t>
            </a:r>
          </a:p>
          <a:p>
            <a:pPr lvl="2"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2000" dirty="0">
                <a:ea typeface="ＭＳ Ｐゴシック" pitchFamily="-108" charset="-128"/>
              </a:rPr>
              <a:t>Person has one Gender, one DOB, …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24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Multi-Valued: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2200" dirty="0"/>
              <a:t>Each </a:t>
            </a:r>
            <a:r>
              <a:rPr lang="en-US" sz="2200" dirty="0" smtClean="0"/>
              <a:t>Entity </a:t>
            </a:r>
            <a:r>
              <a:rPr lang="en-US" sz="2200" dirty="0"/>
              <a:t>or </a:t>
            </a:r>
            <a:r>
              <a:rPr lang="en-US" sz="2200" dirty="0" smtClean="0"/>
              <a:t>Relationship </a:t>
            </a:r>
            <a:r>
              <a:rPr lang="en-US" sz="2200" dirty="0"/>
              <a:t>instance can have multiple values for the </a:t>
            </a:r>
            <a:r>
              <a:rPr lang="en-US" sz="2200" dirty="0" smtClean="0"/>
              <a:t>Attribute </a:t>
            </a:r>
            <a:r>
              <a:rPr lang="en-US" sz="2200" dirty="0"/>
              <a:t>at any moment of time</a:t>
            </a:r>
          </a:p>
          <a:p>
            <a:pPr lvl="2"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2000" dirty="0">
                <a:ea typeface="ＭＳ Ｐゴシック" pitchFamily="-108" charset="-128"/>
              </a:rPr>
              <a:t>Person may have several college </a:t>
            </a:r>
            <a:r>
              <a:rPr lang="en-US" sz="2000" i="1" dirty="0" smtClean="0">
                <a:ea typeface="ＭＳ Ｐゴシック" pitchFamily="-108" charset="-128"/>
              </a:rPr>
              <a:t>Degrees</a:t>
            </a:r>
            <a:r>
              <a:rPr lang="en-US" sz="2000" dirty="0">
                <a:ea typeface="ＭＳ Ｐゴシック" pitchFamily="-108" charset="-128"/>
              </a:rPr>
              <a:t>, several </a:t>
            </a:r>
            <a:r>
              <a:rPr lang="en-US" sz="2000" i="1" dirty="0" smtClean="0">
                <a:ea typeface="ＭＳ Ｐゴシック" pitchFamily="-108" charset="-128"/>
              </a:rPr>
              <a:t>Phone Numbers</a:t>
            </a:r>
            <a:r>
              <a:rPr lang="en-US" sz="2000" dirty="0" smtClean="0">
                <a:ea typeface="ＭＳ Ｐゴシック" pitchFamily="-108" charset="-128"/>
              </a:rPr>
              <a:t>.</a:t>
            </a:r>
            <a:r>
              <a:rPr lang="en-US" sz="2000" dirty="0">
                <a:ea typeface="ＭＳ Ｐゴシック" pitchFamily="-108" charset="-128"/>
              </a:rPr>
              <a:t>.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endParaRPr lang="en-US" sz="2200" dirty="0"/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2200" dirty="0"/>
              <a:t>Pure Relational DBMS can’t implement </a:t>
            </a:r>
            <a:r>
              <a:rPr lang="en-US" sz="2200" dirty="0" smtClean="0"/>
              <a:t>Multi-Valued Attributes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495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061889E-0D9F-0642-BA1F-A5058531CC1C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60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054E60-680D-5445-A759-1CED59CC84D9}" type="slidenum">
              <a:rPr lang="en-US" smtClean="0">
                <a:latin typeface="Arial" pitchFamily="-108" charset="0"/>
              </a:rPr>
              <a:pPr/>
              <a:t>34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3"/>
            <a:ext cx="8077200" cy="1169987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Multi-Valued Attributes:</a:t>
            </a:r>
            <a:br>
              <a:rPr lang="en-US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Modeling</a:t>
            </a: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01000" cy="4530725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Although the conceptual model can handle </a:t>
            </a:r>
            <a:r>
              <a:rPr lang="en-US" i="1" smtClean="0">
                <a:ea typeface="ＭＳ Ｐゴシック" pitchFamily="-108" charset="-128"/>
                <a:cs typeface="ＭＳ Ｐゴシック" pitchFamily="-108" charset="-128"/>
              </a:rPr>
              <a:t>Multi-Valued </a:t>
            </a:r>
            <a:r>
              <a:rPr lang="en-US" i="1">
                <a:ea typeface="ＭＳ Ｐゴシック" pitchFamily="-108" charset="-128"/>
                <a:cs typeface="ＭＳ Ｐゴシック" pitchFamily="-108" charset="-128"/>
              </a:rPr>
              <a:t>Attributes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, </a:t>
            </a:r>
            <a:r>
              <a:rPr lang="en-US" i="1">
                <a:ea typeface="ＭＳ Ｐゴシック" pitchFamily="-108" charset="-128"/>
                <a:cs typeface="ＭＳ Ｐゴシック" pitchFamily="-108" charset="-128"/>
              </a:rPr>
              <a:t>you should not implement them in the relational DBMS</a:t>
            </a:r>
            <a:endParaRPr lang="en-US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Two possible solutions:</a:t>
            </a:r>
          </a:p>
          <a:p>
            <a:pPr lvl="1" eaLnBrk="1" hangingPunct="1">
              <a:buClr>
                <a:schemeClr val="tx1"/>
              </a:buClr>
              <a:buFontTx/>
              <a:buChar char="o"/>
            </a:pPr>
            <a:r>
              <a:rPr lang="en-US"/>
              <a:t>Within </a:t>
            </a:r>
            <a:r>
              <a:rPr lang="en-US" smtClean="0"/>
              <a:t>original the </a:t>
            </a:r>
            <a:r>
              <a:rPr lang="en-US" i="1" smtClean="0"/>
              <a:t>Entity</a:t>
            </a:r>
            <a:r>
              <a:rPr lang="en-US" smtClean="0"/>
              <a:t> type, </a:t>
            </a:r>
            <a:r>
              <a:rPr lang="en-US"/>
              <a:t>create several new attributes</a:t>
            </a:r>
          </a:p>
          <a:p>
            <a:pPr lvl="1" eaLnBrk="1" hangingPunct="1">
              <a:buClr>
                <a:schemeClr val="tx1"/>
              </a:buClr>
              <a:buFontTx/>
              <a:buChar char="o"/>
            </a:pPr>
            <a:r>
              <a:rPr lang="en-US"/>
              <a:t>Create a new </a:t>
            </a:r>
            <a:r>
              <a:rPr lang="en-US" i="1"/>
              <a:t>Entity</a:t>
            </a:r>
            <a:r>
              <a:rPr lang="en-US" smtClean="0"/>
              <a:t> type that is composed </a:t>
            </a:r>
            <a:r>
              <a:rPr lang="en-US"/>
              <a:t>of</a:t>
            </a:r>
            <a:r>
              <a:rPr lang="en-US" smtClean="0"/>
              <a:t> the original </a:t>
            </a:r>
            <a:r>
              <a:rPr lang="en-US" i="1" smtClean="0"/>
              <a:t>Multi-Valued </a:t>
            </a:r>
            <a:r>
              <a:rPr lang="en-US" i="1"/>
              <a:t>Attribute’s</a:t>
            </a:r>
            <a:r>
              <a:rPr lang="en-US"/>
              <a:t> components</a:t>
            </a:r>
          </a:p>
        </p:txBody>
      </p:sp>
    </p:spTree>
    <p:extLst>
      <p:ext uri="{BB962C8B-B14F-4D97-AF65-F5344CB8AC3E}">
        <p14:creationId xmlns:p14="http://schemas.microsoft.com/office/powerpoint/2010/main" val="182713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061889E-0D9F-0642-BA1F-A5058531CC1C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60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054E60-680D-5445-A759-1CED59CC84D9}" type="slidenum">
              <a:rPr lang="en-US" smtClean="0">
                <a:latin typeface="Arial" pitchFamily="-108" charset="0"/>
              </a:rPr>
              <a:pPr/>
              <a:t>35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3"/>
            <a:ext cx="8077200" cy="1169987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Multi-Valued Attributes:</a:t>
            </a:r>
            <a:b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Modeling - 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7400"/>
            <a:ext cx="644375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0F33D7A-C9D8-8E4A-BBE3-3A2A38D86A35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7107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4710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63BE7C-FDCF-844C-8FF7-B6F98CC52524}" type="slidenum">
              <a:rPr lang="en-US" smtClean="0">
                <a:latin typeface="Arial" pitchFamily="-108" charset="0"/>
              </a:rPr>
              <a:pPr/>
              <a:t>36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71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>
                <a:ea typeface="ＭＳ Ｐゴシック" pitchFamily="-108" charset="-128"/>
                <a:cs typeface="ＭＳ Ｐゴシック" pitchFamily="-108" charset="-128"/>
              </a:rPr>
              <a:t>MultiValued Attribute:</a:t>
            </a:r>
            <a:br>
              <a:rPr lang="en-US" sz="340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400">
                <a:ea typeface="ＭＳ Ｐゴシック" pitchFamily="-108" charset="-128"/>
                <a:cs typeface="ＭＳ Ｐゴシック" pitchFamily="-108" charset="-128"/>
              </a:rPr>
              <a:t> Create New Attributes</a:t>
            </a:r>
          </a:p>
        </p:txBody>
      </p:sp>
      <p:sp>
        <p:nvSpPr>
          <p:cNvPr id="47110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8001000" cy="2190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Create several new attributes, one for each of the original </a:t>
            </a:r>
            <a:r>
              <a:rPr lang="en-US" sz="2400" i="1" smtClean="0">
                <a:ea typeface="ＭＳ Ｐゴシック" pitchFamily="-108" charset="-128"/>
                <a:cs typeface="ＭＳ Ｐゴシック" pitchFamily="-108" charset="-128"/>
              </a:rPr>
              <a:t>Multi-Valued </a:t>
            </a:r>
            <a:r>
              <a:rPr lang="en-US" sz="2400" i="1">
                <a:ea typeface="ＭＳ Ｐゴシック" pitchFamily="-108" charset="-128"/>
                <a:cs typeface="ＭＳ Ｐゴシック" pitchFamily="-108" charset="-128"/>
              </a:rPr>
              <a:t>attribute’s</a:t>
            </a: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 components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200"/>
              <a:t>Car color converted to top color, trim color, ...etc.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Can lead to major structural problems in the table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200"/>
              <a:t>Waste of memory; If one entity has values for all the attributes while others don’t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793886"/>
            <a:ext cx="5461000" cy="24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5FAD357-55EC-9D4E-8017-94E71E678B1A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8131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4813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65608F-26D3-5A40-8D85-5006F6B44E4B}" type="slidenum">
              <a:rPr lang="en-US" smtClean="0">
                <a:latin typeface="Arial" pitchFamily="-108" charset="0"/>
              </a:rPr>
              <a:pPr/>
              <a:t>37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 dirty="0" err="1">
                <a:ea typeface="ＭＳ Ｐゴシック" pitchFamily="-108" charset="-128"/>
                <a:cs typeface="ＭＳ Ｐゴシック" pitchFamily="-108" charset="-128"/>
              </a:rPr>
              <a:t>MultiValued</a:t>
            </a:r>
            <a:r>
              <a:rPr lang="en-US" sz="3400" dirty="0">
                <a:ea typeface="ＭＳ Ｐゴシック" pitchFamily="-108" charset="-128"/>
                <a:cs typeface="ＭＳ Ｐゴシック" pitchFamily="-108" charset="-128"/>
              </a:rPr>
              <a:t> Attribute:</a:t>
            </a:r>
            <a:br>
              <a:rPr lang="en-US" sz="3400" dirty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400" dirty="0">
                <a:ea typeface="ＭＳ Ｐゴシック" pitchFamily="-108" charset="-128"/>
                <a:cs typeface="ＭＳ Ｐゴシック" pitchFamily="-108" charset="-128"/>
              </a:rPr>
              <a:t>Create New Entity </a:t>
            </a:r>
            <a:r>
              <a:rPr lang="en-US" sz="3400" dirty="0" smtClean="0">
                <a:ea typeface="ＭＳ Ｐゴシック" pitchFamily="-108" charset="-128"/>
                <a:cs typeface="ＭＳ Ｐゴシック" pitchFamily="-108" charset="-128"/>
              </a:rPr>
              <a:t>Type</a:t>
            </a:r>
            <a:endParaRPr lang="en-US" sz="3400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524000"/>
            <a:ext cx="8077200" cy="16764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A better solution: separate the </a:t>
            </a:r>
            <a:r>
              <a:rPr lang="en-US" sz="2000" b="1" dirty="0" smtClean="0">
                <a:ea typeface="ＭＳ Ｐゴシック" pitchFamily="-108" charset="-128"/>
                <a:cs typeface="ＭＳ Ｐゴシック" pitchFamily="-108" charset="-128"/>
              </a:rPr>
              <a:t>Color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to be in an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Entity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by itself</a:t>
            </a:r>
          </a:p>
          <a:p>
            <a:pPr lvl="1" eaLnBrk="1" hangingPunct="1">
              <a:buClr>
                <a:schemeClr val="tx1"/>
              </a:buClr>
              <a:buFontTx/>
              <a:buChar char="o"/>
            </a:pPr>
            <a:r>
              <a:rPr lang="en-US" sz="1800" dirty="0"/>
              <a:t>The new </a:t>
            </a:r>
            <a:r>
              <a:rPr lang="en-US" sz="1800" i="1" dirty="0"/>
              <a:t>Entity</a:t>
            </a:r>
            <a:r>
              <a:rPr lang="en-US" sz="1800" dirty="0"/>
              <a:t> is composed of original </a:t>
            </a:r>
            <a:r>
              <a:rPr lang="en-US" sz="1800" i="1" dirty="0" smtClean="0"/>
              <a:t>Multi-Valued </a:t>
            </a:r>
            <a:r>
              <a:rPr lang="en-US" sz="1800" i="1" dirty="0"/>
              <a:t>attribute’s</a:t>
            </a:r>
            <a:r>
              <a:rPr lang="en-US" sz="1800" dirty="0"/>
              <a:t> components</a:t>
            </a:r>
          </a:p>
          <a:p>
            <a:pPr lvl="1" eaLnBrk="1" hangingPunct="1">
              <a:buClr>
                <a:schemeClr val="tx1"/>
              </a:buClr>
              <a:buFontTx/>
              <a:buChar char="o"/>
            </a:pPr>
            <a:r>
              <a:rPr lang="en-US" sz="1800" dirty="0"/>
              <a:t>Example: The designer can now allow different colors for different car parts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276600"/>
            <a:ext cx="5523547" cy="29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7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FBFBB29-BEC7-0649-A61A-BC5AE2B56D6C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5059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4506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2B08BC-B843-FC47-948D-0DD200C379C8}" type="slidenum">
              <a:rPr lang="en-US" smtClean="0">
                <a:latin typeface="Arial" pitchFamily="-108" charset="0"/>
              </a:rPr>
              <a:pPr/>
              <a:t>38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9144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Derived Attribute</a:t>
            </a:r>
          </a:p>
        </p:txBody>
      </p:sp>
      <p:sp>
        <p:nvSpPr>
          <p:cNvPr id="4506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8001000" cy="1828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>
                <a:ea typeface="ＭＳ Ｐゴシック" pitchFamily="-108" charset="-128"/>
                <a:cs typeface="ＭＳ Ｐゴシック" pitchFamily="-108" charset="-128"/>
              </a:rPr>
              <a:t>Attribute whose value may be calculated (derived) from other attributes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>
                <a:ea typeface="ＭＳ Ｐゴシック" pitchFamily="-108" charset="-128"/>
                <a:cs typeface="ＭＳ Ｐゴシック" pitchFamily="-108" charset="-128"/>
              </a:rPr>
              <a:t>Need not be physically stored within the database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>
                <a:ea typeface="ＭＳ Ｐゴシック" pitchFamily="-108" charset="-128"/>
                <a:cs typeface="ＭＳ Ｐゴシック" pitchFamily="-108" charset="-128"/>
              </a:rPr>
              <a:t>Can be derived by using an algorithm (or formula)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>
                <a:ea typeface="ＭＳ Ｐゴシック" pitchFamily="-108" charset="-128"/>
                <a:cs typeface="ＭＳ Ｐゴシック" pitchFamily="-108" charset="-128"/>
              </a:rPr>
              <a:t>Example: Employee </a:t>
            </a:r>
            <a:r>
              <a:rPr lang="en-US" sz="2000" i="1">
                <a:ea typeface="ＭＳ Ｐゴシック" pitchFamily="-108" charset="-128"/>
                <a:cs typeface="ＭＳ Ｐゴシック" pitchFamily="-108" charset="-128"/>
              </a:rPr>
              <a:t>AGE</a:t>
            </a:r>
            <a:r>
              <a:rPr lang="en-US" sz="2000">
                <a:ea typeface="ＭＳ Ｐゴシック" pitchFamily="-108" charset="-128"/>
                <a:cs typeface="ＭＳ Ｐゴシック" pitchFamily="-108" charset="-128"/>
              </a:rPr>
              <a:t> can be derived from </a:t>
            </a:r>
            <a:r>
              <a:rPr lang="en-US" sz="2000" i="1">
                <a:ea typeface="ＭＳ Ｐゴシック" pitchFamily="-108" charset="-128"/>
                <a:cs typeface="ＭＳ Ｐゴシック" pitchFamily="-108" charset="-128"/>
              </a:rPr>
              <a:t>DOB</a:t>
            </a:r>
          </a:p>
          <a:p>
            <a:pPr eaLnBrk="1" hangingPunct="1">
              <a:lnSpc>
                <a:spcPct val="90000"/>
              </a:lnSpc>
            </a:pPr>
            <a:endParaRPr lang="en-US" sz="240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352800"/>
            <a:ext cx="44831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Commonly Occurring ERD</a:t>
            </a:r>
          </a:p>
        </p:txBody>
      </p:sp>
      <p:sp>
        <p:nvSpPr>
          <p:cNvPr id="52227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E29B1F0-B66A-5C46-9CF0-1B4B5D6401C8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222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5222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C77A09-AD34-2244-9632-63BEEA3D7CB1}" type="slidenum">
              <a:rPr lang="en-US" smtClean="0">
                <a:latin typeface="Arial" pitchFamily="-108" charset="0"/>
              </a:rPr>
              <a:pPr/>
              <a:t>39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52230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767556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48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A7CC839-23B7-7647-B1C4-0B5C7129D130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dirty="0" smtClean="0">
              <a:latin typeface="Arial" pitchFamily="-108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A6A292-C408-8445-AB2E-82A24C12B1F5}" type="slidenum">
              <a:rPr lang="en-US" smtClean="0">
                <a:latin typeface="Arial" pitchFamily="-108" charset="0"/>
              </a:rPr>
              <a:pPr/>
              <a:t>4</a:t>
            </a:fld>
            <a:endParaRPr lang="en-US" dirty="0" smtClean="0">
              <a:latin typeface="Arial" pitchFamily="-108" charset="0"/>
            </a:endParaRPr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ERM Rules</a:t>
            </a:r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001000" cy="4606925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Every </a:t>
            </a:r>
            <a:r>
              <a:rPr lang="en-US" i="1" dirty="0">
                <a:ea typeface="ＭＳ Ｐゴシック" pitchFamily="-108" charset="-128"/>
                <a:cs typeface="ＭＳ Ｐゴシック" pitchFamily="-108" charset="-128"/>
              </a:rPr>
              <a:t>Entity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type</a:t>
            </a:r>
            <a:r>
              <a:rPr lang="en-US" i="1" dirty="0">
                <a:ea typeface="ＭＳ Ｐゴシック" pitchFamily="-108" charset="-128"/>
                <a:cs typeface="ＭＳ Ｐゴシック" pitchFamily="-108" charset="-128"/>
              </a:rPr>
              <a:t>, Relationship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type, and </a:t>
            </a:r>
            <a:r>
              <a:rPr lang="en-US" i="1" dirty="0">
                <a:ea typeface="ＭＳ Ｐゴシック" pitchFamily="-108" charset="-128"/>
                <a:cs typeface="ＭＳ Ｐゴシック" pitchFamily="-108" charset="-128"/>
              </a:rPr>
              <a:t>Attribute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type</a:t>
            </a:r>
            <a:r>
              <a:rPr lang="en-US" i="1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should be named.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Each ERD must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include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at least one </a:t>
            </a:r>
            <a:r>
              <a:rPr lang="en-US" i="1" dirty="0">
                <a:ea typeface="ＭＳ Ｐゴシック" pitchFamily="-108" charset="-128"/>
                <a:cs typeface="ＭＳ Ｐゴシック" pitchFamily="-108" charset="-128"/>
              </a:rPr>
              <a:t>Entity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type.</a:t>
            </a: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Each </a:t>
            </a:r>
            <a:r>
              <a:rPr lang="en-US" i="1" dirty="0">
                <a:ea typeface="ＭＳ Ｐゴシック" pitchFamily="-108" charset="-128"/>
                <a:cs typeface="ＭＳ Ｐゴシック" pitchFamily="-108" charset="-128"/>
              </a:rPr>
              <a:t>Entity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type may appear only once in an ERD.</a:t>
            </a: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Each ERD must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include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at least one </a:t>
            </a:r>
            <a:r>
              <a:rPr lang="en-US" i="1" dirty="0">
                <a:ea typeface="ＭＳ Ｐゴシック" pitchFamily="-108" charset="-128"/>
                <a:cs typeface="ＭＳ Ｐゴシック" pitchFamily="-108" charset="-128"/>
              </a:rPr>
              <a:t>Relationship type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46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E68E450-FA35-9F49-ABF4-EF7AC8D41E6B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42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542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7089DA-004A-4C4B-878F-937E40470A2A}" type="slidenum">
              <a:rPr lang="en-US" smtClean="0">
                <a:latin typeface="Arial" pitchFamily="-108" charset="0"/>
              </a:rPr>
              <a:pPr/>
              <a:t>40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Extended ER (EER) Model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300">
                <a:ea typeface="ＭＳ Ｐゴシック" pitchFamily="-108" charset="-128"/>
                <a:cs typeface="ＭＳ Ｐゴシック" pitchFamily="-108" charset="-128"/>
              </a:rPr>
              <a:t>ER model in its original form did not support SPECIALIZATION/ GENERALIZATION</a:t>
            </a:r>
            <a:r>
              <a:rPr lang="en-US" sz="2300" smtClean="0">
                <a:ea typeface="ＭＳ Ｐゴシック" pitchFamily="-108" charset="-128"/>
                <a:cs typeface="ＭＳ Ｐゴシック" pitchFamily="-108" charset="-128"/>
              </a:rPr>
              <a:t> Abstractions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300">
                <a:ea typeface="ＭＳ Ｐゴシック" pitchFamily="-108" charset="-128"/>
                <a:cs typeface="ＭＳ Ｐゴシック" pitchFamily="-108" charset="-128"/>
              </a:rPr>
              <a:t>Enhanced ER model Includes all modeling concepts of basic ER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300">
                <a:ea typeface="ＭＳ Ｐゴシック" pitchFamily="-108" charset="-128"/>
                <a:cs typeface="ＭＳ Ｐゴシック" pitchFamily="-108" charset="-128"/>
              </a:rPr>
              <a:t>Additional concepts:</a:t>
            </a:r>
            <a:r>
              <a:rPr lang="en-US" sz="23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300" i="1" smtClean="0">
                <a:ea typeface="ＭＳ Ｐゴシック" pitchFamily="-108" charset="-128"/>
                <a:cs typeface="ＭＳ Ｐゴシック" pitchFamily="-108" charset="-128"/>
              </a:rPr>
              <a:t>Specialization/Generalization, Subypes/</a:t>
            </a:r>
            <a:r>
              <a:rPr lang="en-US" sz="2300" smtClean="0">
                <a:ea typeface="ＭＳ Ｐゴシック" pitchFamily="-108" charset="-128"/>
                <a:cs typeface="ＭＳ Ｐゴシック" pitchFamily="-108" charset="-128"/>
              </a:rPr>
              <a:t>SuperTypes, Subclasses</a:t>
            </a:r>
            <a:r>
              <a:rPr lang="en-US" sz="2300" i="1">
                <a:ea typeface="ＭＳ Ｐゴシック" pitchFamily="-108" charset="-128"/>
                <a:cs typeface="ＭＳ Ｐゴシック" pitchFamily="-108" charset="-128"/>
              </a:rPr>
              <a:t>/Superclasses,</a:t>
            </a:r>
            <a:r>
              <a:rPr lang="en-US" sz="2300" i="1" smtClean="0">
                <a:ea typeface="ＭＳ Ｐゴシック" pitchFamily="-108" charset="-128"/>
                <a:cs typeface="ＭＳ Ｐゴシック" pitchFamily="-108" charset="-128"/>
              </a:rPr>
              <a:t> Attribute Inheritance, Categories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230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300">
                <a:ea typeface="ＭＳ Ｐゴシック" pitchFamily="-108" charset="-128"/>
                <a:cs typeface="ＭＳ Ｐゴシック" pitchFamily="-108" charset="-128"/>
              </a:rPr>
              <a:t>The resulting model is called the enhanced-ER or Extended ER (E2R or EER) model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2000"/>
              <a:t>It is used to model applications more completely and </a:t>
            </a:r>
            <a:r>
              <a:rPr lang="en-US" sz="2000" smtClean="0"/>
              <a:t>accurately.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2000" smtClean="0"/>
              <a:t>Includes </a:t>
            </a:r>
            <a:r>
              <a:rPr lang="en-US" sz="2000"/>
              <a:t>some object-oriented concepts, such as inheritance</a:t>
            </a:r>
          </a:p>
        </p:txBody>
      </p:sp>
    </p:spTree>
    <p:extLst>
      <p:ext uri="{BB962C8B-B14F-4D97-AF65-F5344CB8AC3E}">
        <p14:creationId xmlns:p14="http://schemas.microsoft.com/office/powerpoint/2010/main" val="304280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6"/>
          <p:cNvSpPr>
            <a:spLocks noGrp="1"/>
          </p:cNvSpPr>
          <p:nvPr>
            <p:ph type="title"/>
          </p:nvPr>
        </p:nvSpPr>
        <p:spPr>
          <a:xfrm>
            <a:off x="762000" y="273050"/>
            <a:ext cx="5943600" cy="1162050"/>
          </a:xfrm>
        </p:spPr>
        <p:txBody>
          <a:bodyPr/>
          <a:lstStyle/>
          <a:p>
            <a:r>
              <a:rPr lang="en-US" sz="4800" smtClean="0">
                <a:ea typeface="ＭＳ Ｐゴシック" pitchFamily="-108" charset="-128"/>
                <a:cs typeface="ＭＳ Ｐゴシック" pitchFamily="-108" charset="-128"/>
              </a:rPr>
              <a:t>GENERALIZATION</a:t>
            </a:r>
          </a:p>
        </p:txBody>
      </p:sp>
      <p:sp>
        <p:nvSpPr>
          <p:cNvPr id="55299" name="Text Placeholder 8"/>
          <p:cNvSpPr>
            <a:spLocks noGrp="1"/>
          </p:cNvSpPr>
          <p:nvPr>
            <p:ph type="body" sz="half" idx="2"/>
          </p:nvPr>
        </p:nvSpPr>
        <p:spPr>
          <a:xfrm>
            <a:off x="609600" y="1524000"/>
            <a:ext cx="2895600" cy="4602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Several entity types with common features are </a:t>
            </a:r>
            <a:r>
              <a:rPr lang="en-US" b="1" i="1" smtClean="0">
                <a:ea typeface="ＭＳ Ｐゴシック" pitchFamily="-108" charset="-128"/>
                <a:cs typeface="ＭＳ Ｐゴシック" pitchFamily="-108" charset="-128"/>
              </a:rPr>
              <a:t>Generalized</a:t>
            </a: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 into a </a:t>
            </a:r>
            <a:r>
              <a:rPr lang="en-US" sz="1600" b="1" i="1" smtClean="0">
                <a:ea typeface="ＭＳ Ｐゴシック" pitchFamily="-108" charset="-128"/>
                <a:cs typeface="ＭＳ Ｐゴシック" pitchFamily="-108" charset="-128"/>
              </a:rPr>
              <a:t>Supertype</a:t>
            </a: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, original entity types become its </a:t>
            </a:r>
            <a:r>
              <a:rPr lang="en-US" sz="1600" b="1" i="1" smtClean="0">
                <a:ea typeface="ＭＳ Ｐゴシック" pitchFamily="-108" charset="-128"/>
                <a:cs typeface="ＭＳ Ｐゴシック" pitchFamily="-108" charset="-128"/>
              </a:rPr>
              <a:t>Subtypes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1400" smtClean="0"/>
              <a:t>Example: CAR, TRUCK may be generalized into VEHICLE; both CAR, TRUCK become </a:t>
            </a:r>
            <a:r>
              <a:rPr lang="en-US" sz="1400" i="1" smtClean="0"/>
              <a:t>Subclasses</a:t>
            </a:r>
            <a:r>
              <a:rPr lang="en-US" sz="1400" smtClean="0"/>
              <a:t> of the </a:t>
            </a:r>
            <a:r>
              <a:rPr lang="en-US" sz="1400" i="1" smtClean="0"/>
              <a:t>Superclass</a:t>
            </a:r>
            <a:r>
              <a:rPr lang="en-US" sz="1400" smtClean="0"/>
              <a:t> VEHICLE.</a:t>
            </a: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400" smtClean="0">
                <a:ea typeface="ＭＳ Ｐゴシック" pitchFamily="-108" charset="-128"/>
              </a:rPr>
              <a:t>We can view {CAR, TRUCK} as a specialization of VEHICLE</a:t>
            </a: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400" smtClean="0">
                <a:ea typeface="ＭＳ Ｐゴシック" pitchFamily="-108" charset="-128"/>
              </a:rPr>
              <a:t>Alternatively, we can view VEHICLE as a generalization of CAR and TRUCK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800" b="1" i="1" smtClean="0">
                <a:ea typeface="ＭＳ Ｐゴシック" pitchFamily="-108" charset="-128"/>
                <a:cs typeface="ＭＳ Ｐゴシック" pitchFamily="-108" charset="-128"/>
              </a:rPr>
              <a:t>Specialization</a:t>
            </a:r>
            <a:r>
              <a:rPr lang="en-US" sz="1800" i="1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smtClean="0">
                <a:ea typeface="ＭＳ Ｐゴシック" pitchFamily="-108" charset="-128"/>
                <a:cs typeface="ＭＳ Ｐゴシック" pitchFamily="-108" charset="-128"/>
              </a:rPr>
              <a:t>is the reverse of</a:t>
            </a:r>
            <a:r>
              <a:rPr lang="en-US" sz="1800" i="1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b="1" i="1" smtClean="0">
                <a:ea typeface="ＭＳ Ｐゴシック" pitchFamily="-108" charset="-128"/>
                <a:cs typeface="ＭＳ Ｐゴシック" pitchFamily="-108" charset="-128"/>
              </a:rPr>
              <a:t>Generalization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endParaRPr lang="en-US" sz="1800" smtClean="0">
              <a:ea typeface="ＭＳ Ｐゴシック" pitchFamily="-108" charset="-128"/>
              <a:cs typeface="ＭＳ Ｐゴシック" pitchFamily="-108" charset="-128"/>
            </a:endParaRPr>
          </a:p>
          <a:p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EC88524-7843-0847-8D6B-440DFA8FAAD9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530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pic>
        <p:nvPicPr>
          <p:cNvPr id="55302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1752600"/>
            <a:ext cx="526573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70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2391D0-6823-DF44-B46E-FB3C2C8D6DD2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63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563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C9E95F-47AE-F843-94F4-494D9535B9EF}" type="slidenum">
              <a:rPr lang="en-US" smtClean="0">
                <a:latin typeface="Arial" pitchFamily="-108" charset="0"/>
              </a:rPr>
              <a:pPr/>
              <a:t>42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7813"/>
            <a:ext cx="8001000" cy="1093787"/>
          </a:xfrm>
        </p:spPr>
        <p:txBody>
          <a:bodyPr/>
          <a:lstStyle/>
          <a:p>
            <a:pPr eaLnBrk="1" hangingPunct="1"/>
            <a:r>
              <a:rPr lang="en-US" sz="4400" smtClean="0">
                <a:ea typeface="ＭＳ Ｐゴシック" pitchFamily="-108" charset="-128"/>
                <a:cs typeface="ＭＳ Ｐゴシック" pitchFamily="-108" charset="-128"/>
              </a:rPr>
              <a:t>Specialization &amp; Generalization:</a:t>
            </a:r>
            <a:br>
              <a:rPr lang="en-US" sz="4400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600" smtClean="0">
                <a:ea typeface="ＭＳ Ｐゴシック" pitchFamily="-108" charset="-128"/>
                <a:cs typeface="ＭＳ Ｐゴシック" pitchFamily="-108" charset="-128"/>
              </a:rPr>
              <a:t>Subtype and Supertype</a:t>
            </a:r>
          </a:p>
        </p:txBody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010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An </a:t>
            </a:r>
            <a:r>
              <a:rPr lang="en-US" sz="1800" i="1" dirty="0">
                <a:ea typeface="ＭＳ Ｐゴシック" pitchFamily="-108" charset="-128"/>
                <a:cs typeface="ＭＳ Ｐゴシック" pitchFamily="-108" charset="-128"/>
              </a:rPr>
              <a:t>Entity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that is member of a </a:t>
            </a:r>
            <a:r>
              <a:rPr lang="en-US" sz="1800" i="1" dirty="0" smtClean="0">
                <a:ea typeface="ＭＳ Ｐゴシック" pitchFamily="-108" charset="-128"/>
                <a:cs typeface="ＭＳ Ｐゴシック" pitchFamily="-108" charset="-128"/>
              </a:rPr>
              <a:t>Subtype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represents the same real-world 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Entity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as some member of the </a:t>
            </a:r>
            <a:r>
              <a:rPr lang="en-US" sz="1800" i="1" dirty="0" err="1" smtClean="0">
                <a:ea typeface="ＭＳ Ｐゴシック" pitchFamily="-108" charset="-128"/>
                <a:cs typeface="ＭＳ Ｐゴシック" pitchFamily="-108" charset="-128"/>
              </a:rPr>
              <a:t>Supertype</a:t>
            </a:r>
            <a:endParaRPr lang="en-US" sz="1800" i="1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The </a:t>
            </a:r>
            <a:r>
              <a:rPr lang="en-US" sz="1800" i="1" dirty="0" smtClean="0">
                <a:ea typeface="ＭＳ Ｐゴシック" pitchFamily="-108" charset="-128"/>
                <a:cs typeface="ＭＳ Ｐゴシック" pitchFamily="-108" charset="-128"/>
              </a:rPr>
              <a:t>Subtype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member is the same 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Entity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in a distinct specific role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An 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Entity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cannot exist in the database merely by being a member of a </a:t>
            </a:r>
            <a:r>
              <a:rPr lang="en-US" sz="1800" i="1" dirty="0" smtClean="0">
                <a:ea typeface="ＭＳ Ｐゴシック" pitchFamily="-108" charset="-128"/>
                <a:cs typeface="ＭＳ Ｐゴシック" pitchFamily="-108" charset="-128"/>
              </a:rPr>
              <a:t>Subtype,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it must also be a member of the </a:t>
            </a:r>
            <a:r>
              <a:rPr lang="en-US" sz="1800" i="1" dirty="0" err="1" smtClean="0">
                <a:ea typeface="ＭＳ Ｐゴシック" pitchFamily="-108" charset="-128"/>
                <a:cs typeface="ＭＳ Ｐゴシック" pitchFamily="-108" charset="-128"/>
              </a:rPr>
              <a:t>Supertype</a:t>
            </a:r>
            <a:endParaRPr lang="en-US" sz="1800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endParaRPr lang="en-US" sz="1800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A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member of the </a:t>
            </a:r>
            <a:r>
              <a:rPr lang="en-US" sz="1800" i="1" dirty="0" err="1" smtClean="0">
                <a:ea typeface="ＭＳ Ｐゴシック" pitchFamily="-108" charset="-128"/>
                <a:cs typeface="ＭＳ Ｐゴシック" pitchFamily="-108" charset="-128"/>
              </a:rPr>
              <a:t>Supertype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can be optionally included as a member of any number of its </a:t>
            </a:r>
            <a:r>
              <a:rPr lang="en-US" sz="1800" i="1" dirty="0" smtClean="0">
                <a:ea typeface="ＭＳ Ｐゴシック" pitchFamily="-108" charset="-128"/>
                <a:cs typeface="ＭＳ Ｐゴシック" pitchFamily="-108" charset="-128"/>
              </a:rPr>
              <a:t>Subtypes</a:t>
            </a:r>
            <a:endParaRPr lang="en-US" sz="1800" i="1" dirty="0">
              <a:ea typeface="ＭＳ Ｐゴシック" pitchFamily="-108" charset="-128"/>
              <a:cs typeface="ＭＳ Ｐゴシック" pitchFamily="-108" charset="-128"/>
            </a:endParaRP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800" dirty="0"/>
              <a:t>Example: A</a:t>
            </a:r>
            <a:r>
              <a:rPr lang="en-US" sz="1800" dirty="0" smtClean="0"/>
              <a:t> </a:t>
            </a:r>
            <a:r>
              <a:rPr lang="en-US" sz="1800" i="1" dirty="0" smtClean="0"/>
              <a:t>Salaried Employee </a:t>
            </a:r>
            <a:r>
              <a:rPr lang="en-US" sz="1800" dirty="0" smtClean="0"/>
              <a:t>who </a:t>
            </a:r>
            <a:r>
              <a:rPr lang="en-US" sz="1800" dirty="0"/>
              <a:t>is also an</a:t>
            </a:r>
            <a:r>
              <a:rPr lang="en-US" sz="1800" dirty="0" smtClean="0"/>
              <a:t> </a:t>
            </a:r>
            <a:r>
              <a:rPr lang="en-US" sz="1800" i="1" dirty="0" smtClean="0"/>
              <a:t>Engineer</a:t>
            </a:r>
            <a:r>
              <a:rPr lang="en-US" sz="1800" dirty="0" smtClean="0"/>
              <a:t> </a:t>
            </a:r>
            <a:r>
              <a:rPr lang="en-US" sz="1800" dirty="0"/>
              <a:t>belongs to the two </a:t>
            </a:r>
            <a:r>
              <a:rPr lang="en-US" sz="1800" i="1" dirty="0" smtClean="0"/>
              <a:t>Subtype</a:t>
            </a:r>
            <a:r>
              <a:rPr lang="en-US" sz="1800" dirty="0" smtClean="0"/>
              <a:t>s </a:t>
            </a:r>
            <a:r>
              <a:rPr lang="en-US" sz="1800" dirty="0"/>
              <a:t>ENGINEER and SALARIED_EMPLOYEE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1800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It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is not necessary that every 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Entity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in a </a:t>
            </a:r>
            <a:r>
              <a:rPr lang="en-US" sz="1800" i="1" dirty="0" err="1" smtClean="0">
                <a:ea typeface="ＭＳ Ｐゴシック" pitchFamily="-108" charset="-128"/>
                <a:cs typeface="ＭＳ Ｐゴシック" pitchFamily="-108" charset="-128"/>
              </a:rPr>
              <a:t>Supertype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be a member of some </a:t>
            </a:r>
            <a:r>
              <a:rPr lang="en-US" sz="1800" i="1" dirty="0" smtClean="0">
                <a:ea typeface="ＭＳ Ｐゴシック" pitchFamily="-108" charset="-128"/>
                <a:cs typeface="ＭＳ Ｐゴシック" pitchFamily="-108" charset="-128"/>
              </a:rPr>
              <a:t>Subtype</a:t>
            </a:r>
            <a:endParaRPr lang="en-US" sz="1800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Do not 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create a Subtype/</a:t>
            </a:r>
            <a:r>
              <a:rPr lang="en-US" sz="1800" dirty="0" err="1" smtClean="0">
                <a:ea typeface="ＭＳ Ｐゴシック" pitchFamily="-108" charset="-128"/>
                <a:cs typeface="ＭＳ Ｐゴシック" pitchFamily="-108" charset="-128"/>
              </a:rPr>
              <a:t>Supertype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 Hierarchy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unless there exist at least one specific 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Attribute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or 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Relationship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for each </a:t>
            </a:r>
            <a:r>
              <a:rPr lang="en-US" sz="1800" i="1" dirty="0" smtClean="0">
                <a:ea typeface="ＭＳ Ｐゴシック" pitchFamily="-108" charset="-128"/>
                <a:cs typeface="ＭＳ Ｐゴシック" pitchFamily="-108" charset="-128"/>
              </a:rPr>
              <a:t>Subtype</a:t>
            </a:r>
            <a:r>
              <a:rPr lang="en-US" sz="18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dirty="0">
                <a:ea typeface="ＭＳ Ｐゴシック" pitchFamily="-108" charset="-128"/>
                <a:cs typeface="ＭＳ Ｐゴシック" pitchFamily="-108" charset="-128"/>
              </a:rPr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201854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96DB3AE-8ABC-F240-B69B-FC029D7DB430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7347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5734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4C540D-6959-C64A-8CD6-141B0641F111}" type="slidenum">
              <a:rPr lang="en-US" smtClean="0">
                <a:latin typeface="Arial" pitchFamily="-108" charset="0"/>
              </a:rPr>
              <a:pPr/>
              <a:t>43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3"/>
            <a:ext cx="8077200" cy="1093787"/>
          </a:xfrm>
        </p:spPr>
        <p:txBody>
          <a:bodyPr/>
          <a:lstStyle/>
          <a:p>
            <a:pPr eaLnBrk="1" hangingPunct="1"/>
            <a:r>
              <a:rPr lang="en-US" sz="4400" smtClean="0">
                <a:ea typeface="ＭＳ Ｐゴシック" pitchFamily="-108" charset="-128"/>
                <a:cs typeface="ＭＳ Ｐゴシック" pitchFamily="-108" charset="-128"/>
              </a:rPr>
              <a:t>Specialization &amp; Generalization:</a:t>
            </a:r>
            <a:br>
              <a:rPr lang="en-US" sz="4400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Example</a:t>
            </a:r>
          </a:p>
        </p:txBody>
      </p:sp>
      <p:sp>
        <p:nvSpPr>
          <p:cNvPr id="573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124200" cy="4343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200" smtClean="0">
                <a:ea typeface="ＭＳ Ｐゴシック" pitchFamily="-108" charset="-128"/>
                <a:cs typeface="ＭＳ Ｐゴシック" pitchFamily="-108" charset="-128"/>
              </a:rPr>
              <a:t>The set of </a:t>
            </a:r>
            <a:r>
              <a:rPr lang="en-US" sz="1200" i="1" smtClean="0">
                <a:ea typeface="ＭＳ Ｐゴシック" pitchFamily="-108" charset="-128"/>
                <a:cs typeface="ＭＳ Ｐゴシック" pitchFamily="-108" charset="-128"/>
              </a:rPr>
              <a:t>Subtypes</a:t>
            </a:r>
            <a:r>
              <a:rPr lang="en-US" sz="1200" smtClean="0">
                <a:ea typeface="ＭＳ Ｐゴシック" pitchFamily="-108" charset="-128"/>
                <a:cs typeface="ＭＳ Ｐゴシック" pitchFamily="-108" charset="-128"/>
              </a:rPr>
              <a:t> is based upon some distinguishing characteristics of the entities in the </a:t>
            </a:r>
            <a:r>
              <a:rPr lang="en-US" sz="1200" i="1" smtClean="0">
                <a:ea typeface="ＭＳ Ｐゴシック" pitchFamily="-108" charset="-128"/>
                <a:cs typeface="ＭＳ Ｐゴシック" pitchFamily="-108" charset="-128"/>
              </a:rPr>
              <a:t>Supertype</a:t>
            </a:r>
            <a:endParaRPr lang="en-US" sz="1200" smtClean="0">
              <a:ea typeface="ＭＳ Ｐゴシック" pitchFamily="-108" charset="-128"/>
              <a:cs typeface="ＭＳ Ｐゴシック" pitchFamily="-108" charset="-128"/>
            </a:endParaRP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200" smtClean="0"/>
              <a:t>Example: {SECRETARY, ENGINEER, TECHNICIAN} is a specialization of EMPLOYEE based upon </a:t>
            </a:r>
            <a:r>
              <a:rPr lang="en-US" sz="1200" i="1" smtClean="0"/>
              <a:t>Job Type</a:t>
            </a:r>
            <a:r>
              <a:rPr lang="en-US" sz="1200" smtClean="0"/>
              <a:t>.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200" smtClean="0">
                <a:ea typeface="ＭＳ Ｐゴシック" pitchFamily="-108" charset="-128"/>
                <a:cs typeface="ＭＳ Ｐゴシック" pitchFamily="-108" charset="-128"/>
              </a:rPr>
              <a:t>Attributes of a </a:t>
            </a:r>
            <a:r>
              <a:rPr lang="en-US" sz="1200" i="1" smtClean="0">
                <a:ea typeface="ＭＳ Ｐゴシック" pitchFamily="-108" charset="-128"/>
                <a:cs typeface="ＭＳ Ｐゴシック" pitchFamily="-108" charset="-128"/>
              </a:rPr>
              <a:t>Subtype</a:t>
            </a:r>
            <a:r>
              <a:rPr lang="en-US" sz="1200" smtClean="0">
                <a:ea typeface="ＭＳ Ｐゴシック" pitchFamily="-108" charset="-128"/>
                <a:cs typeface="ＭＳ Ｐゴシック" pitchFamily="-108" charset="-128"/>
              </a:rPr>
              <a:t> are called </a:t>
            </a:r>
            <a:r>
              <a:rPr lang="en-US" sz="1200" i="1" smtClean="0">
                <a:ea typeface="ＭＳ Ｐゴシック" pitchFamily="-108" charset="-128"/>
                <a:cs typeface="ＭＳ Ｐゴシック" pitchFamily="-108" charset="-128"/>
              </a:rPr>
              <a:t>Specific Attributes</a:t>
            </a:r>
            <a:r>
              <a:rPr lang="en-US" sz="1200" smtClean="0"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200" smtClean="0"/>
              <a:t>TypingSpeed of SECRETARY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120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200" smtClean="0">
                <a:ea typeface="ＭＳ Ｐゴシック" pitchFamily="-108" charset="-128"/>
                <a:cs typeface="ＭＳ Ｐゴシック" pitchFamily="-108" charset="-128"/>
              </a:rPr>
              <a:t>There may be several specializations of the same </a:t>
            </a:r>
            <a:r>
              <a:rPr lang="en-US" sz="1200" i="1" smtClean="0">
                <a:ea typeface="ＭＳ Ｐゴシック" pitchFamily="-108" charset="-128"/>
                <a:cs typeface="ＭＳ Ｐゴシック" pitchFamily="-108" charset="-128"/>
              </a:rPr>
              <a:t>Supertype</a:t>
            </a:r>
            <a:endParaRPr lang="en-US" sz="1200" smtClean="0">
              <a:ea typeface="ＭＳ Ｐゴシック" pitchFamily="-108" charset="-128"/>
              <a:cs typeface="ＭＳ Ｐゴシック" pitchFamily="-108" charset="-128"/>
            </a:endParaRP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200" smtClean="0"/>
              <a:t>Example: Another specialization of EMPLOYEE based in </a:t>
            </a:r>
            <a:r>
              <a:rPr lang="en-US" sz="1200" i="1" smtClean="0"/>
              <a:t>method of pay </a:t>
            </a:r>
            <a:r>
              <a:rPr lang="en-US" sz="1200" smtClean="0"/>
              <a:t>is {SALARIED_EMPLOYEE, HOURLY_EMPLOYEE, COMMISSION_EMPLOYEE}.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180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1200" smtClean="0">
                <a:ea typeface="ＭＳ Ｐゴシック" pitchFamily="-108" charset="-128"/>
                <a:cs typeface="ＭＳ Ｐゴシック" pitchFamily="-108" charset="-128"/>
              </a:rPr>
              <a:t>The </a:t>
            </a:r>
            <a:r>
              <a:rPr lang="en-US" sz="1200" i="1" smtClean="0">
                <a:ea typeface="ＭＳ Ｐゴシック" pitchFamily="-108" charset="-128"/>
                <a:cs typeface="ＭＳ Ｐゴシック" pitchFamily="-108" charset="-128"/>
              </a:rPr>
              <a:t>Subtype</a:t>
            </a:r>
            <a:r>
              <a:rPr lang="en-US" sz="1200" smtClean="0">
                <a:ea typeface="ＭＳ Ｐゴシック" pitchFamily="-108" charset="-128"/>
                <a:cs typeface="ＭＳ Ｐゴシック" pitchFamily="-108" charset="-128"/>
              </a:rPr>
              <a:t> can participate in specific </a:t>
            </a:r>
            <a:r>
              <a:rPr lang="en-US" sz="1200" i="1" smtClean="0">
                <a:ea typeface="ＭＳ Ｐゴシック" pitchFamily="-108" charset="-128"/>
                <a:cs typeface="ＭＳ Ｐゴシック" pitchFamily="-108" charset="-128"/>
              </a:rPr>
              <a:t>Relationship</a:t>
            </a:r>
            <a:r>
              <a:rPr lang="en-US" sz="1200" smtClean="0">
                <a:ea typeface="ＭＳ Ｐゴシック" pitchFamily="-108" charset="-128"/>
                <a:cs typeface="ＭＳ Ｐゴシック" pitchFamily="-108" charset="-128"/>
              </a:rPr>
              <a:t> types that do not apply to the </a:t>
            </a:r>
            <a:r>
              <a:rPr lang="en-US" sz="1200" i="1" smtClean="0">
                <a:ea typeface="ＭＳ Ｐゴシック" pitchFamily="-108" charset="-128"/>
                <a:cs typeface="ＭＳ Ｐゴシック" pitchFamily="-108" charset="-128"/>
              </a:rPr>
              <a:t>Supertype</a:t>
            </a:r>
            <a:r>
              <a:rPr lang="en-US" sz="1200" smtClean="0"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200" smtClean="0"/>
              <a:t>BELONGS_TO of HOURLY_EMPLOYEE</a:t>
            </a:r>
            <a:endParaRPr lang="en-US" sz="1200"/>
          </a:p>
        </p:txBody>
      </p:sp>
      <p:pic>
        <p:nvPicPr>
          <p:cNvPr id="57351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1752600"/>
            <a:ext cx="5181600" cy="298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7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ABCAFA5-EFC0-3C42-AF7D-29C9A4513180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83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9EFF5F-E559-F541-8ED7-9D216637C0E6}" type="slidenum">
              <a:rPr lang="en-US" smtClean="0">
                <a:latin typeface="Arial" pitchFamily="-108" charset="0"/>
              </a:rPr>
              <a:pPr/>
              <a:t>44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>
                <a:ea typeface="ＭＳ Ｐゴシック" pitchFamily="-108" charset="-128"/>
                <a:cs typeface="ＭＳ Ｐゴシック" pitchFamily="-108" charset="-128"/>
              </a:rPr>
              <a:t>Constraints on Specialization &amp; Generalization</a:t>
            </a:r>
          </a:p>
        </p:txBody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6069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Generalization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Tx/>
              <a:buChar char="o"/>
            </a:pPr>
            <a:r>
              <a:rPr lang="en-US" sz="1800" dirty="0" smtClean="0"/>
              <a:t> the process of defining a generalized </a:t>
            </a:r>
            <a:r>
              <a:rPr lang="en-US" sz="1800" b="1" i="1" dirty="0" err="1" smtClean="0"/>
              <a:t>SuperType</a:t>
            </a:r>
            <a:r>
              <a:rPr lang="en-US" sz="1800" dirty="0" smtClean="0"/>
              <a:t> </a:t>
            </a:r>
            <a:r>
              <a:rPr lang="en-US" sz="1800" i="1" dirty="0" smtClean="0"/>
              <a:t>Entity</a:t>
            </a:r>
            <a:r>
              <a:rPr lang="en-US" sz="1800" dirty="0" smtClean="0"/>
              <a:t> from a set of </a:t>
            </a:r>
            <a:r>
              <a:rPr lang="en-US" sz="1800" i="1" dirty="0" smtClean="0"/>
              <a:t>Entity Types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Tx/>
              <a:buChar char="o"/>
            </a:pPr>
            <a:r>
              <a:rPr lang="en-US" sz="1800" dirty="0" smtClean="0"/>
              <a:t>The resulting </a:t>
            </a:r>
            <a:r>
              <a:rPr lang="en-US" sz="1800" dirty="0" err="1" smtClean="0"/>
              <a:t>SuperType</a:t>
            </a:r>
            <a:r>
              <a:rPr lang="en-US" sz="1800" dirty="0" smtClean="0"/>
              <a:t> entity must have a Discriminator attribute that indicates which of the relevant </a:t>
            </a:r>
            <a:r>
              <a:rPr lang="en-US" sz="1800" dirty="0" err="1" smtClean="0"/>
              <a:t>SubType(s</a:t>
            </a:r>
            <a:r>
              <a:rPr lang="en-US" sz="1800" dirty="0" smtClean="0"/>
              <a:t>) apply to each instance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2000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Specialization</a:t>
            </a:r>
            <a:endParaRPr lang="en-US" sz="2000" dirty="0">
              <a:ea typeface="ＭＳ Ｐゴシック" pitchFamily="-108" charset="-128"/>
              <a:cs typeface="ＭＳ Ｐゴシック" pitchFamily="-108" charset="-128"/>
            </a:endParaRP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Tx/>
              <a:buChar char="o"/>
            </a:pPr>
            <a:r>
              <a:rPr lang="en-US" sz="2000" dirty="0"/>
              <a:t>the process of defining a set of more </a:t>
            </a:r>
            <a:r>
              <a:rPr lang="en-US" sz="2000" dirty="0" smtClean="0"/>
              <a:t>specialized </a:t>
            </a:r>
            <a:r>
              <a:rPr lang="en-US" sz="2000" b="1" i="1" dirty="0" err="1" smtClean="0"/>
              <a:t>SubTypes</a:t>
            </a:r>
            <a:r>
              <a:rPr lang="en-US" sz="2000" b="1" i="1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an </a:t>
            </a:r>
            <a:r>
              <a:rPr lang="en-US" sz="2000" i="1" dirty="0"/>
              <a:t>Entity </a:t>
            </a:r>
            <a:r>
              <a:rPr lang="en-US" sz="2000" i="1" dirty="0" smtClean="0"/>
              <a:t>Type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Predicate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/Condition defined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1800" dirty="0"/>
              <a:t>determine the Entities that will become members of each</a:t>
            </a:r>
            <a:r>
              <a:rPr lang="en-US" sz="1800" dirty="0" smtClean="0"/>
              <a:t> </a:t>
            </a:r>
            <a:r>
              <a:rPr lang="en-US" sz="1800" i="1" dirty="0" err="1" smtClean="0"/>
              <a:t>SubType</a:t>
            </a:r>
            <a:r>
              <a:rPr lang="en-US" sz="1800" dirty="0" smtClean="0"/>
              <a:t> </a:t>
            </a:r>
            <a:r>
              <a:rPr lang="en-US" sz="1800" dirty="0"/>
              <a:t>by a condition on an A</a:t>
            </a:r>
            <a:r>
              <a:rPr lang="en-US" sz="1800" dirty="0" smtClean="0"/>
              <a:t>ttribute </a:t>
            </a:r>
            <a:r>
              <a:rPr lang="en-US" sz="1800" dirty="0"/>
              <a:t>value. 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Tx/>
              <a:buChar char="o"/>
            </a:pPr>
            <a:r>
              <a:rPr lang="en-US" sz="1800" dirty="0"/>
              <a:t>All member instances of the</a:t>
            </a:r>
            <a:r>
              <a:rPr lang="en-US" sz="1800" dirty="0" smtClean="0"/>
              <a:t> </a:t>
            </a:r>
            <a:r>
              <a:rPr lang="en-US" sz="1800" i="1" dirty="0" err="1" smtClean="0"/>
              <a:t>SubType</a:t>
            </a:r>
            <a:r>
              <a:rPr lang="en-US" sz="1800" dirty="0" smtClean="0"/>
              <a:t> </a:t>
            </a:r>
            <a:r>
              <a:rPr lang="en-US" sz="1800" dirty="0"/>
              <a:t>must satisfy the </a:t>
            </a:r>
            <a:r>
              <a:rPr lang="en-US" sz="1800" dirty="0" smtClean="0"/>
              <a:t>predicate</a:t>
            </a:r>
            <a:r>
              <a:rPr lang="en-US" sz="1700" dirty="0" smtClean="0"/>
              <a:t>.</a:t>
            </a:r>
          </a:p>
          <a:p>
            <a:pPr lvl="1"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None/>
            </a:pPr>
            <a:r>
              <a:rPr lang="en-US" sz="1700" dirty="0" smtClean="0"/>
              <a:t> 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User defined</a:t>
            </a:r>
            <a:endParaRPr lang="en-US" sz="2000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833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ea typeface="ＭＳ Ｐゴシック" pitchFamily="-108" charset="-128"/>
                <a:cs typeface="ＭＳ Ｐゴシック" pitchFamily="-108" charset="-128"/>
              </a:rPr>
              <a:t>Specialization Lattice:</a:t>
            </a:r>
            <a:br>
              <a:rPr lang="en-US" sz="4000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4000" smtClean="0">
                <a:ea typeface="ＭＳ Ｐゴシック" pitchFamily="-108" charset="-128"/>
                <a:cs typeface="ＭＳ Ｐゴシック" pitchFamily="-108" charset="-128"/>
              </a:rPr>
              <a:t>Example</a:t>
            </a: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/>
            </a:r>
            <a:br>
              <a:rPr lang="en-US" smtClean="0">
                <a:ea typeface="ＭＳ Ｐゴシック" pitchFamily="-108" charset="-128"/>
                <a:cs typeface="ＭＳ Ｐゴシック" pitchFamily="-108" charset="-128"/>
              </a:rPr>
            </a:br>
            <a:endParaRPr lang="en-US" smtClean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9395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2F59DB1-C840-C14E-81BB-70874C029AFB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5939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5939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2C957A-6C91-8B4A-9406-C609EB4720A7}" type="slidenum">
              <a:rPr lang="en-US" smtClean="0">
                <a:latin typeface="Arial" pitchFamily="-108" charset="0"/>
              </a:rPr>
              <a:pPr/>
              <a:t>45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59398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676400"/>
            <a:ext cx="5759450" cy="432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53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1D635EE-4B9A-1E4C-B383-425FD7C243AC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04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604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F39D89-D9F5-8345-9B10-83B3209FC3E3}" type="slidenum">
              <a:rPr lang="en-US" smtClean="0">
                <a:latin typeface="Arial" pitchFamily="-108" charset="0"/>
              </a:rPr>
              <a:pPr/>
              <a:t>46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>
                <a:ea typeface="ＭＳ Ｐゴシック" pitchFamily="-108" charset="-128"/>
                <a:cs typeface="ＭＳ Ｐゴシック" pitchFamily="-108" charset="-128"/>
              </a:rPr>
              <a:t>Constraints on Specialization &amp; Generalization</a:t>
            </a:r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606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>
                <a:ea typeface="ＭＳ Ｐゴシック" pitchFamily="-108" charset="-128"/>
                <a:cs typeface="ＭＳ Ｐゴシック" pitchFamily="-108" charset="-128"/>
              </a:rPr>
              <a:t>Disjointness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000"/>
              <a:t> </a:t>
            </a:r>
            <a:r>
              <a:rPr lang="en-US" sz="2000" i="1" smtClean="0"/>
              <a:t>Overlap (o): </a:t>
            </a:r>
            <a:endParaRPr lang="en-US" sz="2000" i="1"/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600">
                <a:ea typeface="ＭＳ Ｐゴシック" pitchFamily="-108" charset="-128"/>
              </a:rPr>
              <a:t>the same entity instance may be a member of </a:t>
            </a:r>
            <a:r>
              <a:rPr lang="en-US" sz="1600" i="1">
                <a:ea typeface="ＭＳ Ｐゴシック" pitchFamily="-108" charset="-128"/>
              </a:rPr>
              <a:t>more than one</a:t>
            </a:r>
            <a:r>
              <a:rPr lang="en-US" sz="1600" i="1" smtClean="0">
                <a:ea typeface="ＭＳ Ｐゴシック" pitchFamily="-108" charset="-128"/>
              </a:rPr>
              <a:t> SubClass</a:t>
            </a:r>
            <a:r>
              <a:rPr lang="en-US" sz="1600" smtClean="0">
                <a:ea typeface="ＭＳ Ｐゴシック" pitchFamily="-108" charset="-128"/>
              </a:rPr>
              <a:t> </a:t>
            </a:r>
            <a:r>
              <a:rPr lang="en-US" sz="1600">
                <a:ea typeface="ＭＳ Ｐゴシック" pitchFamily="-108" charset="-128"/>
              </a:rPr>
              <a:t>of the specialization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000"/>
              <a:t> </a:t>
            </a:r>
            <a:r>
              <a:rPr lang="en-US" sz="2000" i="1" smtClean="0"/>
              <a:t>Disjoint (d): </a:t>
            </a:r>
            <a:r>
              <a:rPr lang="en-US" sz="2000" smtClean="0"/>
              <a:t> </a:t>
            </a:r>
            <a:endParaRPr lang="en-US" sz="2000"/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600">
                <a:ea typeface="ＭＳ Ｐゴシック" pitchFamily="-108" charset="-128"/>
              </a:rPr>
              <a:t>the same entity instance may be a member of </a:t>
            </a:r>
            <a:r>
              <a:rPr lang="en-US" sz="1600" i="1">
                <a:ea typeface="ＭＳ Ｐゴシック" pitchFamily="-108" charset="-128"/>
              </a:rPr>
              <a:t>only one</a:t>
            </a:r>
            <a:r>
              <a:rPr lang="en-US" sz="1600" i="1" smtClean="0">
                <a:ea typeface="ＭＳ Ｐゴシック" pitchFamily="-108" charset="-128"/>
              </a:rPr>
              <a:t> SubClass</a:t>
            </a:r>
            <a:r>
              <a:rPr lang="en-US" sz="1600" smtClean="0">
                <a:ea typeface="ＭＳ Ｐゴシック" pitchFamily="-108" charset="-128"/>
              </a:rPr>
              <a:t> </a:t>
            </a:r>
            <a:r>
              <a:rPr lang="en-US" sz="1600">
                <a:ea typeface="ＭＳ Ｐゴシック" pitchFamily="-108" charset="-128"/>
              </a:rPr>
              <a:t>of the specialization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>
                <a:ea typeface="ＭＳ Ｐゴシック" pitchFamily="-108" charset="-128"/>
                <a:cs typeface="ＭＳ Ｐゴシック" pitchFamily="-108" charset="-128"/>
              </a:rPr>
              <a:t> Completeness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000"/>
              <a:t> </a:t>
            </a:r>
            <a:r>
              <a:rPr lang="en-US" sz="2000" i="1"/>
              <a:t>Total: </a:t>
            </a:r>
            <a:r>
              <a:rPr lang="en-US" sz="2000"/>
              <a:t> </a:t>
            </a: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600">
                <a:ea typeface="ＭＳ Ｐゴシック" pitchFamily="-108" charset="-128"/>
              </a:rPr>
              <a:t>every entity instance in the</a:t>
            </a:r>
            <a:r>
              <a:rPr lang="en-US" sz="1600" smtClean="0">
                <a:ea typeface="ＭＳ Ｐゴシック" pitchFamily="-108" charset="-128"/>
              </a:rPr>
              <a:t> </a:t>
            </a:r>
            <a:r>
              <a:rPr lang="en-US" sz="1600" i="1" smtClean="0">
                <a:ea typeface="ＭＳ Ｐゴシック" pitchFamily="-108" charset="-128"/>
              </a:rPr>
              <a:t>SuperClass</a:t>
            </a:r>
            <a:r>
              <a:rPr lang="en-US" sz="1600" smtClean="0">
                <a:ea typeface="ＭＳ Ｐゴシック" pitchFamily="-108" charset="-128"/>
              </a:rPr>
              <a:t> </a:t>
            </a:r>
            <a:r>
              <a:rPr lang="en-US" sz="1600" i="1">
                <a:ea typeface="ＭＳ Ｐゴシック" pitchFamily="-108" charset="-128"/>
              </a:rPr>
              <a:t>must be </a:t>
            </a:r>
            <a:r>
              <a:rPr lang="en-US" sz="1600">
                <a:ea typeface="ＭＳ Ｐゴシック" pitchFamily="-108" charset="-128"/>
              </a:rPr>
              <a:t>a member of some</a:t>
            </a:r>
            <a:r>
              <a:rPr lang="en-US" sz="1600" smtClean="0">
                <a:ea typeface="ＭＳ Ｐゴシック" pitchFamily="-108" charset="-128"/>
              </a:rPr>
              <a:t> </a:t>
            </a:r>
            <a:r>
              <a:rPr lang="en-US" sz="1600" i="1" smtClean="0">
                <a:ea typeface="ＭＳ Ｐゴシック" pitchFamily="-108" charset="-128"/>
              </a:rPr>
              <a:t>SubClass</a:t>
            </a:r>
            <a:r>
              <a:rPr lang="en-US" sz="1600" smtClean="0">
                <a:ea typeface="ＭＳ Ｐゴシック" pitchFamily="-108" charset="-128"/>
              </a:rPr>
              <a:t> </a:t>
            </a:r>
            <a:r>
              <a:rPr lang="en-US" sz="1600">
                <a:ea typeface="ＭＳ Ｐゴシック" pitchFamily="-108" charset="-128"/>
              </a:rPr>
              <a:t>in the </a:t>
            </a:r>
            <a:r>
              <a:rPr lang="en-US" sz="1600" smtClean="0">
                <a:ea typeface="ＭＳ Ｐゴシック" pitchFamily="-108" charset="-128"/>
              </a:rPr>
              <a:t>specialization.</a:t>
            </a: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600" smtClean="0">
                <a:ea typeface="ＭＳ Ｐゴシック" pitchFamily="-108" charset="-128"/>
              </a:rPr>
              <a:t>Double Lines used as Notational Representation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000"/>
              <a:t> </a:t>
            </a:r>
            <a:r>
              <a:rPr lang="en-US" sz="2000" i="1"/>
              <a:t>Partial: </a:t>
            </a:r>
            <a:r>
              <a:rPr lang="en-US" sz="2000"/>
              <a:t> </a:t>
            </a: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600">
                <a:ea typeface="ＭＳ Ｐゴシック" pitchFamily="-108" charset="-128"/>
              </a:rPr>
              <a:t>an entity instance in the</a:t>
            </a:r>
            <a:r>
              <a:rPr lang="en-US" sz="1600" smtClean="0">
                <a:ea typeface="ＭＳ Ｐゴシック" pitchFamily="-108" charset="-128"/>
              </a:rPr>
              <a:t> </a:t>
            </a:r>
            <a:r>
              <a:rPr lang="en-US" sz="1600" i="1" smtClean="0">
                <a:ea typeface="ＭＳ Ｐゴシック" pitchFamily="-108" charset="-128"/>
              </a:rPr>
              <a:t>SuperClass</a:t>
            </a:r>
            <a:r>
              <a:rPr lang="en-US" sz="1600" smtClean="0">
                <a:ea typeface="ＭＳ Ｐゴシック" pitchFamily="-108" charset="-128"/>
              </a:rPr>
              <a:t> </a:t>
            </a:r>
            <a:r>
              <a:rPr lang="en-US" sz="1600">
                <a:ea typeface="ＭＳ Ｐゴシック" pitchFamily="-108" charset="-128"/>
              </a:rPr>
              <a:t>need not be a member of any</a:t>
            </a:r>
            <a:r>
              <a:rPr lang="en-US" sz="1600" smtClean="0">
                <a:ea typeface="ＭＳ Ｐゴシック" pitchFamily="-108" charset="-128"/>
              </a:rPr>
              <a:t> </a:t>
            </a:r>
            <a:r>
              <a:rPr lang="en-US" sz="1600" i="1" smtClean="0">
                <a:ea typeface="ＭＳ Ｐゴシック" pitchFamily="-108" charset="-128"/>
              </a:rPr>
              <a:t>SubClass</a:t>
            </a:r>
            <a:r>
              <a:rPr lang="en-US" sz="1600" smtClean="0">
                <a:ea typeface="ＭＳ Ｐゴシック" pitchFamily="-108" charset="-128"/>
              </a:rPr>
              <a:t> </a:t>
            </a:r>
            <a:r>
              <a:rPr lang="en-US" sz="1600">
                <a:ea typeface="ＭＳ Ｐゴシック" pitchFamily="-108" charset="-128"/>
              </a:rPr>
              <a:t>in the </a:t>
            </a:r>
            <a:r>
              <a:rPr lang="en-US" sz="1600" smtClean="0">
                <a:ea typeface="ＭＳ Ｐゴシック" pitchFamily="-108" charset="-128"/>
              </a:rPr>
              <a:t>specialization</a:t>
            </a: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600" smtClean="0">
                <a:ea typeface="ＭＳ Ｐゴシック" pitchFamily="-108" charset="-128"/>
              </a:rPr>
              <a:t>Single Line used as Notational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9055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mtClean="0">
                <a:ea typeface="ＭＳ Ｐゴシック" pitchFamily="-108" charset="-128"/>
                <a:cs typeface="ＭＳ Ｐゴシック" pitchFamily="-108" charset="-128"/>
              </a:rPr>
              <a:t>Specialization Hierarchy:</a:t>
            </a: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/>
            </a:r>
            <a:br>
              <a:rPr lang="en-US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600" smtClean="0">
                <a:ea typeface="ＭＳ Ｐゴシック" pitchFamily="-108" charset="-128"/>
                <a:cs typeface="ＭＳ Ｐゴシック" pitchFamily="-108" charset="-128"/>
              </a:rPr>
              <a:t>Example of Disjoint (d) Subtypes</a:t>
            </a:r>
            <a:endParaRPr lang="en-US" smtClean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1443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A211944-4E15-E24F-9D0B-6FC3E4D950F0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144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6144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078402-D6C3-5340-ACD8-3C8834999E97}" type="slidenum">
              <a:rPr lang="en-US" smtClean="0">
                <a:latin typeface="Arial" pitchFamily="-108" charset="0"/>
              </a:rPr>
              <a:pPr/>
              <a:t>47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61446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600200"/>
            <a:ext cx="6164263" cy="432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364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ea typeface="ＭＳ Ｐゴシック" pitchFamily="-108" charset="-128"/>
                <a:cs typeface="ＭＳ Ｐゴシック" pitchFamily="-108" charset="-128"/>
              </a:rPr>
              <a:t>Specialization Hierarchy:</a:t>
            </a: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/>
            </a:r>
            <a:br>
              <a:rPr lang="en-US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200" smtClean="0">
                <a:ea typeface="ＭＳ Ｐゴシック" pitchFamily="-108" charset="-128"/>
                <a:cs typeface="ＭＳ Ｐゴシック" pitchFamily="-108" charset="-128"/>
              </a:rPr>
              <a:t>Examples of Overlapping (o) Subtypes</a:t>
            </a:r>
            <a:endParaRPr lang="en-US" smtClean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2467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6FD5754-6DDE-0A4B-8776-7AEEB7273B01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246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6246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1E6170-9106-414D-B5DD-0B4B78E9AD3F}" type="slidenum">
              <a:rPr lang="en-US" smtClean="0">
                <a:latin typeface="Arial" pitchFamily="-108" charset="0"/>
              </a:rPr>
              <a:pPr/>
              <a:t>48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62470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0"/>
            <a:ext cx="5562600" cy="365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1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334000"/>
            <a:ext cx="37338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53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A394D8-1D92-E548-9321-AE90ED3517C8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3491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6349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6884538-FCDC-6E4D-997F-3F7F326BF1A4}" type="slidenum">
              <a:rPr lang="en-US" smtClean="0">
                <a:latin typeface="Arial" pitchFamily="-108" charset="0"/>
              </a:rPr>
              <a:pPr/>
              <a:t>49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3"/>
            <a:ext cx="8077200" cy="1093787"/>
          </a:xfrm>
        </p:spPr>
        <p:txBody>
          <a:bodyPr/>
          <a:lstStyle/>
          <a:p>
            <a:pPr eaLnBrk="1" hangingPunct="1"/>
            <a:r>
              <a:rPr lang="en-US" sz="4400" smtClean="0">
                <a:ea typeface="ＭＳ Ｐゴシック" pitchFamily="-108" charset="-128"/>
                <a:cs typeface="ＭＳ Ｐゴシック" pitchFamily="-108" charset="-128"/>
              </a:rPr>
              <a:t>Specialization &amp; Generalization:</a:t>
            </a:r>
            <a:br>
              <a:rPr lang="en-US" sz="4400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Attribute Inheritance</a:t>
            </a:r>
          </a:p>
        </p:txBody>
      </p:sp>
      <p:sp>
        <p:nvSpPr>
          <p:cNvPr id="634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8153400" cy="16764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An 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entity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that is member of a </a:t>
            </a:r>
            <a:r>
              <a:rPr lang="en-US" sz="2000" i="1" dirty="0" err="1" smtClean="0">
                <a:ea typeface="ＭＳ Ｐゴシック" pitchFamily="-108" charset="-128"/>
                <a:cs typeface="ＭＳ Ｐゴシック" pitchFamily="-108" charset="-128"/>
              </a:rPr>
              <a:t>SubType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000" i="1" u="sng" dirty="0">
                <a:ea typeface="ＭＳ Ｐゴシック" pitchFamily="-108" charset="-128"/>
                <a:cs typeface="ＭＳ Ｐゴシック" pitchFamily="-108" charset="-128"/>
              </a:rPr>
              <a:t>INHERITS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all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Attributes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of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its </a:t>
            </a:r>
            <a:r>
              <a:rPr lang="en-US" sz="2000" i="1" dirty="0" err="1" smtClean="0">
                <a:ea typeface="ＭＳ Ｐゴシック" pitchFamily="-108" charset="-128"/>
                <a:cs typeface="ＭＳ Ｐゴシック" pitchFamily="-108" charset="-128"/>
              </a:rPr>
              <a:t>SuperType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entity since it is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a member of the </a:t>
            </a:r>
            <a:r>
              <a:rPr lang="en-US" sz="2000" i="1" dirty="0" err="1" smtClean="0">
                <a:ea typeface="ＭＳ Ｐゴシック" pitchFamily="-108" charset="-128"/>
                <a:cs typeface="ＭＳ Ｐゴシック" pitchFamily="-108" charset="-128"/>
              </a:rPr>
              <a:t>SuperType</a:t>
            </a:r>
            <a:endParaRPr lang="en-US" sz="2000" i="1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It also inherits all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Relationships</a:t>
            </a:r>
          </a:p>
        </p:txBody>
      </p:sp>
      <p:pic>
        <p:nvPicPr>
          <p:cNvPr id="63495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905000" y="3446463"/>
            <a:ext cx="5686425" cy="2600325"/>
          </a:xfrm>
          <a:noFill/>
        </p:spPr>
      </p:pic>
    </p:spTree>
    <p:extLst>
      <p:ext uri="{BB962C8B-B14F-4D97-AF65-F5344CB8AC3E}">
        <p14:creationId xmlns:p14="http://schemas.microsoft.com/office/powerpoint/2010/main" val="3111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B64920C-6ED6-1B4A-9478-EFD5BC0A5895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dirty="0" smtClean="0">
              <a:latin typeface="Arial" pitchFamily="-108" charset="0"/>
            </a:endParaRPr>
          </a:p>
        </p:txBody>
      </p:sp>
      <p:sp>
        <p:nvSpPr>
          <p:cNvPr id="2150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AFC977-DA3D-8B45-8D2C-E07CB09D4D60}" type="slidenum">
              <a:rPr lang="en-US" smtClean="0">
                <a:latin typeface="Arial" pitchFamily="-108" charset="0"/>
              </a:rPr>
              <a:pPr/>
              <a:t>5</a:t>
            </a:fld>
            <a:endParaRPr lang="en-US" dirty="0" smtClean="0">
              <a:latin typeface="Arial" pitchFamily="-108" charset="0"/>
            </a:endParaRP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ERM Rules (cont’d)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606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Each </a:t>
            </a:r>
            <a:r>
              <a:rPr lang="en-US" i="1" dirty="0">
                <a:ea typeface="ＭＳ Ｐゴシック" pitchFamily="-108" charset="-128"/>
                <a:cs typeface="ＭＳ Ｐゴシック" pitchFamily="-108" charset="-128"/>
              </a:rPr>
              <a:t>Entity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type must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participate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in at least one </a:t>
            </a:r>
            <a:r>
              <a:rPr lang="en-US" i="1" dirty="0" smtClean="0">
                <a:ea typeface="ＭＳ Ｐゴシック" pitchFamily="-108" charset="-128"/>
                <a:cs typeface="ＭＳ Ｐゴシック" pitchFamily="-108" charset="-128"/>
              </a:rPr>
              <a:t>Relationship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type.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Each </a:t>
            </a:r>
            <a:r>
              <a:rPr lang="en-US" i="1" dirty="0">
                <a:ea typeface="ＭＳ Ｐゴシック" pitchFamily="-108" charset="-128"/>
                <a:cs typeface="ＭＳ Ｐゴシック" pitchFamily="-108" charset="-128"/>
              </a:rPr>
              <a:t>Attribute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must be connected to an </a:t>
            </a:r>
            <a:r>
              <a:rPr lang="en-US" i="1" dirty="0" smtClean="0">
                <a:ea typeface="ＭＳ Ｐゴシック" pitchFamily="-108" charset="-128"/>
                <a:cs typeface="ＭＳ Ｐゴシック" pitchFamily="-108" charset="-128"/>
              </a:rPr>
              <a:t>Entity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type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or a </a:t>
            </a:r>
            <a:r>
              <a:rPr lang="en-US" i="1" dirty="0" smtClean="0">
                <a:ea typeface="ＭＳ Ｐゴシック" pitchFamily="-108" charset="-128"/>
                <a:cs typeface="ＭＳ Ｐゴシック" pitchFamily="-108" charset="-128"/>
              </a:rPr>
              <a:t>Relationship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type.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Each </a:t>
            </a:r>
            <a:r>
              <a:rPr lang="en-US" i="1" dirty="0">
                <a:ea typeface="ＭＳ Ｐゴシック" pitchFamily="-108" charset="-128"/>
                <a:cs typeface="ＭＳ Ｐゴシック" pitchFamily="-108" charset="-128"/>
              </a:rPr>
              <a:t>Relationship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type must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be connected to either at least 2 </a:t>
            </a:r>
            <a:r>
              <a:rPr lang="en-US" i="1" dirty="0" smtClean="0">
                <a:ea typeface="ＭＳ Ｐゴシック" pitchFamily="-108" charset="-128"/>
                <a:cs typeface="ＭＳ Ｐゴシック" pitchFamily="-108" charset="-128"/>
              </a:rPr>
              <a:t>Entity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types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(binary or ternary) or to one </a:t>
            </a:r>
            <a:r>
              <a:rPr lang="en-US" i="1" dirty="0">
                <a:ea typeface="ＭＳ Ｐゴシック" pitchFamily="-108" charset="-128"/>
                <a:cs typeface="ＭＳ Ｐゴシック" pitchFamily="-108" charset="-128"/>
              </a:rPr>
              <a:t>Entity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type twice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(unary)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82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6"/>
          <p:cNvSpPr>
            <a:spLocks noGrp="1"/>
          </p:cNvSpPr>
          <p:nvPr>
            <p:ph type="title"/>
          </p:nvPr>
        </p:nvSpPr>
        <p:spPr>
          <a:xfrm>
            <a:off x="533400" y="277813"/>
            <a:ext cx="8153400" cy="1143000"/>
          </a:xfrm>
        </p:spPr>
        <p:txBody>
          <a:bodyPr/>
          <a:lstStyle/>
          <a:p>
            <a:r>
              <a:rPr lang="en-US" sz="4400" smtClean="0">
                <a:ea typeface="ＭＳ Ｐゴシック" pitchFamily="-108" charset="-128"/>
                <a:cs typeface="ＭＳ Ｐゴシック" pitchFamily="-108" charset="-128"/>
              </a:rPr>
              <a:t>Specialization &amp; Generalization:</a:t>
            </a:r>
            <a:br>
              <a:rPr lang="en-US" sz="4400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4400" smtClean="0">
                <a:ea typeface="ＭＳ Ｐゴシック" pitchFamily="-108" charset="-128"/>
                <a:cs typeface="ＭＳ Ｐゴシック" pitchFamily="-108" charset="-128"/>
              </a:rPr>
              <a:t>Some Notations</a:t>
            </a:r>
            <a:br>
              <a:rPr lang="en-US" sz="4400" smtClean="0">
                <a:ea typeface="ＭＳ Ｐゴシック" pitchFamily="-108" charset="-128"/>
                <a:cs typeface="ＭＳ Ｐゴシック" pitchFamily="-108" charset="-128"/>
              </a:rPr>
            </a:br>
            <a:endParaRPr lang="en-US" smtClean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451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FE95CFB-CB68-B348-A59B-AAFB1A5FDD27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451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645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C8DEB-87C6-EE48-9A0B-9CDD030DA147}" type="slidenum">
              <a:rPr lang="en-US" smtClean="0">
                <a:latin typeface="Arial" pitchFamily="-108" charset="0"/>
              </a:rPr>
              <a:pPr/>
              <a:t>50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64518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28800"/>
            <a:ext cx="7632700" cy="399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023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2CED9F1-91E2-F94A-865B-BF1713E2FF7D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5539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6554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BF9F98-B42D-B343-A5D0-C19570046A6F}" type="slidenum">
              <a:rPr lang="en-US" smtClean="0">
                <a:latin typeface="Arial" pitchFamily="-108" charset="0"/>
              </a:rPr>
              <a:pPr/>
              <a:t>51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5541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9144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Categories</a:t>
            </a:r>
          </a:p>
        </p:txBody>
      </p:sp>
      <p:sp>
        <p:nvSpPr>
          <p:cNvPr id="65542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00200"/>
            <a:ext cx="8077200" cy="42672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400" i="1" smtClean="0">
                <a:ea typeface="ＭＳ Ｐゴシック" pitchFamily="-108" charset="-128"/>
                <a:cs typeface="ＭＳ Ｐゴシック" pitchFamily="-108" charset="-128"/>
              </a:rPr>
              <a:t>Category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is a </a:t>
            </a:r>
            <a:r>
              <a:rPr lang="en-US" sz="2400" i="1">
                <a:ea typeface="ＭＳ Ｐゴシック" pitchFamily="-108" charset="-128"/>
                <a:cs typeface="ＭＳ Ｐゴシック" pitchFamily="-108" charset="-128"/>
              </a:rPr>
              <a:t>SubClass </a:t>
            </a: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of the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 UNION (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  <a:sym typeface="Symbol" pitchFamily="-108" charset="2"/>
              </a:rPr>
              <a:t>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) </a:t>
            </a: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of two or more </a:t>
            </a:r>
            <a:r>
              <a:rPr lang="en-US" sz="2400" i="1">
                <a:ea typeface="ＭＳ Ｐゴシック" pitchFamily="-108" charset="-128"/>
                <a:cs typeface="ＭＳ Ｐゴシック" pitchFamily="-108" charset="-128"/>
              </a:rPr>
              <a:t>SuperClasses</a:t>
            </a: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 that can have different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400" i="1" smtClean="0">
                <a:ea typeface="ＭＳ Ｐゴシック" pitchFamily="-108" charset="-128"/>
                <a:cs typeface="ＭＳ Ｐゴシック" pitchFamily="-108" charset="-128"/>
              </a:rPr>
              <a:t>Identifier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s </a:t>
            </a: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because they can be of different </a:t>
            </a:r>
            <a:r>
              <a:rPr lang="en-US" sz="2400" i="1">
                <a:ea typeface="ＭＳ Ｐゴシック" pitchFamily="-108" charset="-128"/>
                <a:cs typeface="ＭＳ Ｐゴシック" pitchFamily="-108" charset="-128"/>
              </a:rPr>
              <a:t>Entity Types</a:t>
            </a:r>
            <a:endParaRPr lang="en-US" sz="2400" i="1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None/>
            </a:pPr>
            <a:endParaRPr lang="en-US" sz="240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If the associated </a:t>
            </a:r>
            <a:r>
              <a:rPr lang="en-US" sz="2400" i="1">
                <a:ea typeface="ＭＳ Ｐゴシック" pitchFamily="-108" charset="-128"/>
                <a:cs typeface="ＭＳ Ｐゴシック" pitchFamily="-108" charset="-128"/>
              </a:rPr>
              <a:t>SuperClasses</a:t>
            </a: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 have different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400" i="1" smtClean="0">
                <a:ea typeface="ＭＳ Ｐゴシック" pitchFamily="-108" charset="-128"/>
                <a:cs typeface="ＭＳ Ｐゴシック" pitchFamily="-108" charset="-128"/>
              </a:rPr>
              <a:t>Identifier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s</a:t>
            </a: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, specify a new </a:t>
            </a:r>
            <a:r>
              <a:rPr lang="en-US" sz="2400" i="1">
                <a:ea typeface="ＭＳ Ｐゴシック" pitchFamily="-108" charset="-128"/>
                <a:cs typeface="ＭＳ Ｐゴシック" pitchFamily="-108" charset="-128"/>
              </a:rPr>
              <a:t>Surrogate</a:t>
            </a:r>
            <a:r>
              <a:rPr lang="en-US" sz="2400" i="1" smtClean="0">
                <a:ea typeface="ＭＳ Ｐゴシック" pitchFamily="-108" charset="-128"/>
                <a:cs typeface="ＭＳ Ｐゴシック" pitchFamily="-108" charset="-128"/>
              </a:rPr>
              <a:t> Identifier</a:t>
            </a:r>
            <a:endParaRPr lang="en-US" sz="240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endParaRPr lang="en-US" sz="240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2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ea typeface="ＭＳ Ｐゴシック" pitchFamily="-108" charset="-128"/>
                <a:cs typeface="ＭＳ Ｐゴシック" pitchFamily="-108" charset="-128"/>
              </a:rPr>
              <a:t>Category:</a:t>
            </a:r>
            <a:br>
              <a:rPr lang="en-US" sz="4000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4000" smtClean="0">
                <a:ea typeface="ＭＳ Ｐゴシック" pitchFamily="-108" charset="-128"/>
                <a:cs typeface="ＭＳ Ｐゴシック" pitchFamily="-108" charset="-128"/>
              </a:rPr>
              <a:t>Example</a:t>
            </a:r>
            <a:endParaRPr lang="en-US" smtClean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6563" name="Text Placeholder 9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733800" cy="453072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smtClean="0">
                <a:ea typeface="ＭＳ Ｐゴシック" pitchFamily="-108" charset="-128"/>
                <a:cs typeface="ＭＳ Ｐゴシック" pitchFamily="-108" charset="-128"/>
              </a:rPr>
              <a:t>OWNER is a Category.</a:t>
            </a:r>
          </a:p>
          <a:p>
            <a:pPr lvl="1"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1800" smtClean="0"/>
              <a:t>An OWNER is either a PERSON, a BANK, or a COMPANY</a:t>
            </a:r>
          </a:p>
          <a:p>
            <a:pPr lvl="1">
              <a:buClr>
                <a:schemeClr val="tx1"/>
              </a:buClr>
              <a:buFont typeface="Wingdings" pitchFamily="-108" charset="2"/>
              <a:buNone/>
            </a:pPr>
            <a:endParaRPr lang="en-US" sz="1800" smtClean="0"/>
          </a:p>
        </p:txBody>
      </p:sp>
      <p:sp>
        <p:nvSpPr>
          <p:cNvPr id="66564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3187DA3-1057-9446-A687-32DB318E34A8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656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6656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C3DB9F-783C-BD48-ACFD-B3A998B18930}" type="slidenum">
              <a:rPr lang="en-US" smtClean="0">
                <a:latin typeface="Arial" pitchFamily="-108" charset="0"/>
              </a:rPr>
              <a:pPr/>
              <a:t>52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66567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1600200"/>
            <a:ext cx="4572000" cy="441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154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41377AF-A72D-454B-8C27-E94AE4E586B4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75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675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ABC4C2-1133-2A49-8794-7DCC08E7C3E7}" type="slidenum">
              <a:rPr lang="en-US" smtClean="0">
                <a:latin typeface="Arial" pitchFamily="-108" charset="0"/>
              </a:rPr>
              <a:pPr/>
              <a:t>53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ERM Issues</a:t>
            </a:r>
          </a:p>
        </p:txBody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Constraints play an important role in determining the best database design for an enterprise.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20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Several kinds of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000" i="1" dirty="0" smtClean="0">
                <a:ea typeface="ＭＳ Ｐゴシック" pitchFamily="-108" charset="-128"/>
                <a:cs typeface="ＭＳ Ｐゴシック" pitchFamily="-108" charset="-128"/>
              </a:rPr>
              <a:t>Integrity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constraints can be expressed in the ER 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model such as 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Key Constraints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,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Participation Constraints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, and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Overlap/Covering Constraints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for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Specialization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hierarchies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Courier New"/>
              <a:buChar char="o"/>
            </a:pPr>
            <a:r>
              <a:rPr lang="en-US" altLang="zh-CN" sz="1400" b="1" i="1" dirty="0" smtClean="0">
                <a:solidFill>
                  <a:srgbClr val="000000"/>
                </a:solidFill>
              </a:rPr>
              <a:t>Overlap constraints</a:t>
            </a:r>
            <a:r>
              <a:rPr lang="en-US" altLang="zh-CN" sz="1400" dirty="0" smtClean="0">
                <a:solidFill>
                  <a:srgbClr val="0000FF"/>
                </a:solidFill>
              </a:rPr>
              <a:t>:  </a:t>
            </a:r>
            <a:r>
              <a:rPr lang="en-US" altLang="zh-CN" sz="1400" dirty="0" smtClean="0"/>
              <a:t>Can Kofi be an </a:t>
            </a:r>
            <a:r>
              <a:rPr lang="en-US" altLang="zh-CN" sz="1400" dirty="0" err="1" smtClean="0"/>
              <a:t>Hourly_Emps</a:t>
            </a:r>
            <a:r>
              <a:rPr lang="en-US" altLang="zh-CN" sz="1400" dirty="0" smtClean="0"/>
              <a:t> as well as a </a:t>
            </a:r>
            <a:r>
              <a:rPr lang="en-US" altLang="zh-CN" sz="1400" dirty="0" err="1" smtClean="0"/>
              <a:t>Contract_Emps</a:t>
            </a:r>
            <a:r>
              <a:rPr lang="en-US" altLang="zh-CN" sz="1400" dirty="0" smtClean="0"/>
              <a:t> entity?  </a:t>
            </a:r>
            <a:r>
              <a:rPr lang="en-US" altLang="zh-CN" sz="1400" dirty="0" smtClean="0">
                <a:solidFill>
                  <a:srgbClr val="0000FF"/>
                </a:solidFill>
              </a:rPr>
              <a:t>(</a:t>
            </a:r>
            <a:r>
              <a:rPr lang="en-US" altLang="zh-CN" sz="1400" i="1" dirty="0" smtClean="0">
                <a:solidFill>
                  <a:srgbClr val="0000FF"/>
                </a:solidFill>
              </a:rPr>
              <a:t>Allowed/Disallowed</a:t>
            </a:r>
            <a:r>
              <a:rPr lang="en-US" altLang="zh-CN" sz="1400" dirty="0" smtClean="0">
                <a:solidFill>
                  <a:srgbClr val="0000FF"/>
                </a:solidFill>
              </a:rPr>
              <a:t>)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Courier New"/>
              <a:buChar char="o"/>
            </a:pPr>
            <a:r>
              <a:rPr lang="en-US" altLang="zh-CN" sz="1400" b="1" i="1" dirty="0" smtClean="0"/>
              <a:t>Covering constraints</a:t>
            </a:r>
            <a:r>
              <a:rPr lang="en-US" altLang="zh-CN" sz="1400" dirty="0" smtClean="0"/>
              <a:t>:  Does every Employees entity also have to be an </a:t>
            </a:r>
            <a:r>
              <a:rPr lang="en-US" altLang="zh-CN" sz="1400" dirty="0" err="1" smtClean="0"/>
              <a:t>Hourly_Emps</a:t>
            </a:r>
            <a:r>
              <a:rPr lang="en-US" altLang="zh-CN" sz="1400" dirty="0" smtClean="0"/>
              <a:t> or a </a:t>
            </a:r>
            <a:r>
              <a:rPr lang="en-US" altLang="zh-CN" sz="1400" dirty="0" err="1" smtClean="0"/>
              <a:t>Contract_Emps</a:t>
            </a:r>
            <a:r>
              <a:rPr lang="en-US" altLang="zh-CN" sz="1400" dirty="0" smtClean="0"/>
              <a:t> entity?</a:t>
            </a:r>
            <a:r>
              <a:rPr lang="en-US" altLang="zh-CN" sz="1400" i="1" dirty="0" smtClean="0">
                <a:solidFill>
                  <a:schemeClr val="accent2"/>
                </a:solidFill>
              </a:rPr>
              <a:t> </a:t>
            </a:r>
            <a:r>
              <a:rPr lang="en-US" altLang="zh-CN" sz="1400" i="1" dirty="0" smtClean="0">
                <a:solidFill>
                  <a:srgbClr val="0000FF"/>
                </a:solidFill>
              </a:rPr>
              <a:t>(Yes/No) </a:t>
            </a:r>
            <a:endParaRPr lang="en-US" altLang="zh-CN" sz="1400" dirty="0" smtClean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 typeface="Courier New"/>
              <a:buChar char="o"/>
            </a:pPr>
            <a:endParaRPr lang="en-US" sz="2300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Some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Foreign Key constraints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are also implicit in the definition of a relationship set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Some constraints (e.g. </a:t>
            </a:r>
            <a:r>
              <a:rPr lang="en-US" sz="2000" i="1" dirty="0">
                <a:ea typeface="ＭＳ Ｐゴシック" pitchFamily="-108" charset="-128"/>
                <a:cs typeface="ＭＳ Ｐゴシック" pitchFamily="-108" charset="-128"/>
              </a:rPr>
              <a:t>Functional Dependencies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) cannot be expressed in the ER model</a:t>
            </a:r>
            <a:r>
              <a:rPr lang="en-US" sz="2300" dirty="0"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84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CE775D9-6718-5F4A-92C2-93335E3B5141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86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686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69FA75-1A15-8A49-AC79-80040C669CB6}" type="slidenum">
              <a:rPr lang="en-US" smtClean="0">
                <a:latin typeface="Arial" pitchFamily="-108" charset="0"/>
              </a:rPr>
              <a:pPr/>
              <a:t>54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ERM Issues</a:t>
            </a:r>
          </a:p>
        </p:txBody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ER design is partially </a:t>
            </a:r>
            <a:r>
              <a:rPr lang="en-US" sz="2400" i="1">
                <a:ea typeface="ＭＳ Ｐゴシック" pitchFamily="-108" charset="-128"/>
                <a:cs typeface="ＭＳ Ｐゴシック" pitchFamily="-108" charset="-128"/>
              </a:rPr>
              <a:t>subjective</a:t>
            </a: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.  There are often many ways to model a given scenario! Analyzing alternatives can be tricky, especially for a large enterprise.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240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sz="2400">
                <a:ea typeface="ＭＳ Ｐゴシック" pitchFamily="-108" charset="-128"/>
                <a:cs typeface="ＭＳ Ｐゴシック" pitchFamily="-108" charset="-128"/>
              </a:rPr>
              <a:t>Common choices include: </a:t>
            </a:r>
            <a:r>
              <a:rPr lang="en-US" sz="240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2200" smtClean="0"/>
              <a:t>Entity </a:t>
            </a:r>
            <a:r>
              <a:rPr lang="en-US" sz="2200"/>
              <a:t>vs. </a:t>
            </a:r>
            <a:r>
              <a:rPr lang="en-US" sz="2200" smtClean="0"/>
              <a:t>Attribute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2200" smtClean="0"/>
              <a:t>Entity </a:t>
            </a:r>
            <a:r>
              <a:rPr lang="en-US" sz="2200"/>
              <a:t>vs. Relationship,</a:t>
            </a:r>
            <a:r>
              <a:rPr lang="en-US" sz="2200" smtClean="0"/>
              <a:t>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2200" smtClean="0"/>
              <a:t>Binary </a:t>
            </a:r>
            <a:r>
              <a:rPr lang="en-US" sz="2200"/>
              <a:t>or N-ary </a:t>
            </a:r>
            <a:r>
              <a:rPr lang="en-US" sz="2200" smtClean="0"/>
              <a:t>Relationship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2200" smtClean="0"/>
              <a:t>Whether </a:t>
            </a:r>
            <a:r>
              <a:rPr lang="en-US" sz="2200"/>
              <a:t>or not to use ISA </a:t>
            </a:r>
            <a:r>
              <a:rPr lang="en-US" sz="2200" smtClean="0"/>
              <a:t>hierarchies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2200" smtClean="0"/>
              <a:t>Whether </a:t>
            </a:r>
            <a:r>
              <a:rPr lang="en-US" sz="2200"/>
              <a:t>or not to use Aggregation.</a:t>
            </a:r>
          </a:p>
        </p:txBody>
      </p:sp>
    </p:spTree>
    <p:extLst>
      <p:ext uri="{BB962C8B-B14F-4D97-AF65-F5344CB8AC3E}">
        <p14:creationId xmlns:p14="http://schemas.microsoft.com/office/powerpoint/2010/main" val="234298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F52D3E2-6D65-154C-93AB-DE4CE49BDEE9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696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696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8CA1DE-C71D-C04B-8DDB-6C84CF966D70}" type="slidenum">
              <a:rPr lang="en-US" smtClean="0">
                <a:latin typeface="Arial" pitchFamily="-108" charset="0"/>
              </a:rPr>
              <a:pPr/>
              <a:t>55</a:t>
            </a:fld>
            <a:endParaRPr lang="en-US" smtClean="0">
              <a:latin typeface="Arial" pitchFamily="-108" charset="0"/>
            </a:endParaRPr>
          </a:p>
        </p:txBody>
      </p:sp>
      <p:pic>
        <p:nvPicPr>
          <p:cNvPr id="69637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533400"/>
            <a:ext cx="4953000" cy="549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53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D4E74D0-A994-0C48-95A1-C548D35ECC9C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706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706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32A478-D636-DF49-8EEA-7012C8773104}" type="slidenum">
              <a:rPr lang="en-US" smtClean="0">
                <a:latin typeface="Arial" pitchFamily="-108" charset="0"/>
              </a:rPr>
              <a:pPr/>
              <a:t>56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7066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9144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In-Class Exercise #2</a:t>
            </a:r>
          </a:p>
        </p:txBody>
      </p:sp>
      <p:sp>
        <p:nvSpPr>
          <p:cNvPr id="706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Each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School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is composed of several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Department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s.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The smallest number of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Department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s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operated by 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School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is one. Each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Department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belongs to a single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School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.</a:t>
            </a:r>
            <a:endParaRPr lang="en-US" sz="16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Each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Department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offers zero or more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Course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s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. Each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Course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must belong to a specific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Department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.</a:t>
            </a:r>
            <a:endParaRPr lang="en-US" sz="16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Class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is a section of 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Course offered in a given semester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.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Each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Course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may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have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several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Class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es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(sections). 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Course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may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have never been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offered but exist in the college catalog 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Each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Department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has many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Professor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s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, with one of the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Professor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s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being the chair of the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Department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.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At any point in time only one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Professor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can be the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Department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chair. No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Professor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is required to accept the chair position. 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Each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Professor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may teach up to 4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Class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es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. Each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Class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is taught by 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Professor 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at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a given time in a given place. 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Professor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may be on research contract, or sabbatical. In which case he will not be 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assigned to teach any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Class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. </a:t>
            </a:r>
            <a:endParaRPr lang="en-US" sz="16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Student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may enroll in several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Class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es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. 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Class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can be taken once during current enrollment period. 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Class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can exist even before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Student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s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are enrolled. </a:t>
            </a:r>
          </a:p>
          <a:p>
            <a:pPr eaLnBrk="1" hangingPunct="1">
              <a:lnSpc>
                <a:spcPct val="80000"/>
              </a:lnSpc>
              <a:buFontTx/>
              <a:buAutoNum type="arabicPeriod"/>
            </a:pP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Department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has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multiple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Student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s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. 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Multiple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Major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s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are offered by 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Department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.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Student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can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have only a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single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Major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.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Student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is associated with a single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Department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.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It is possible that 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Student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doesn’t have 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Major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.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Each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Student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has a professor advisor. A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Professor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advises many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Student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s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. Not every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i="1" dirty="0" smtClean="0">
                <a:ea typeface="ＭＳ Ｐゴシック" pitchFamily="-108" charset="-128"/>
                <a:cs typeface="ＭＳ Ｐゴシック" pitchFamily="-108" charset="-128"/>
              </a:rPr>
              <a:t>Professor</a:t>
            </a:r>
            <a:r>
              <a:rPr lang="en-US" sz="16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>
                <a:ea typeface="ＭＳ Ｐゴシック" pitchFamily="-108" charset="-128"/>
                <a:cs typeface="ＭＳ Ｐゴシック" pitchFamily="-108" charset="-128"/>
              </a:rPr>
              <a:t>acts as an advisor.</a:t>
            </a:r>
          </a:p>
        </p:txBody>
      </p:sp>
    </p:spTree>
    <p:extLst>
      <p:ext uri="{BB962C8B-B14F-4D97-AF65-F5344CB8AC3E}">
        <p14:creationId xmlns:p14="http://schemas.microsoft.com/office/powerpoint/2010/main" val="195798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18A5AAB-C8B7-D74C-B112-03C705998D04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dirty="0" smtClean="0">
              <a:latin typeface="Arial" pitchFamily="-108" charset="0"/>
            </a:endParaRPr>
          </a:p>
        </p:txBody>
      </p:sp>
      <p:sp>
        <p:nvSpPr>
          <p:cNvPr id="2253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22F3EF-49F0-D94F-A1EE-5E6D2DDE7AD4}" type="slidenum">
              <a:rPr lang="en-US" smtClean="0">
                <a:latin typeface="Arial" pitchFamily="-108" charset="0"/>
              </a:rPr>
              <a:pPr/>
              <a:t>6</a:t>
            </a:fld>
            <a:endParaRPr lang="en-US" dirty="0" smtClean="0">
              <a:latin typeface="Arial" pitchFamily="-108" charset="0"/>
            </a:endParaRPr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06413"/>
            <a:ext cx="7772400" cy="762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E-R Diagram (ERD)</a:t>
            </a:r>
          </a:p>
        </p:txBody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E-R Models (ERM) can be represented visually using E-R diagrams (ERD).</a:t>
            </a:r>
            <a:endParaRPr lang="en-US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There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are different conventions for drawing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dirty="0" err="1" smtClean="0">
                <a:ea typeface="ＭＳ Ｐゴシック" pitchFamily="-108" charset="-128"/>
                <a:cs typeface="ＭＳ Ｐゴシック" pitchFamily="-108" charset="-128"/>
              </a:rPr>
              <a:t>ERDs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including: 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dirty="0" smtClean="0"/>
              <a:t>Chen style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dirty="0" smtClean="0"/>
              <a:t>Crowfoot style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34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2CFC1BB-C3A5-0141-B7E0-B7663EB261FC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355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8E49B53-F413-5E4D-A706-17B97F4B2058}" type="slidenum">
              <a:rPr lang="en-US" smtClean="0">
                <a:latin typeface="Arial" pitchFamily="-108" charset="0"/>
              </a:rPr>
              <a:pPr/>
              <a:t>7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355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Chen &amp; Crowfoot Conventions:</a:t>
            </a:r>
            <a:br>
              <a:rPr lang="en-US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Attributes of the Student Entity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7683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9279678-EEF2-D94B-B6AB-4A8286AA90DE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457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C8C2B7-2DA7-F141-99C6-EBD807D49BD0}" type="slidenum">
              <a:rPr lang="en-US" smtClean="0">
                <a:latin typeface="Arial" pitchFamily="-108" charset="0"/>
              </a:rPr>
              <a:pPr/>
              <a:t>8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924800" cy="9906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ERD: Chen style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Original ERD convention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Ø"/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It utilizes: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000" dirty="0"/>
              <a:t>Rectangles for </a:t>
            </a:r>
            <a:r>
              <a:rPr lang="en-US" sz="2000" i="1" u="sng" dirty="0"/>
              <a:t>Entity</a:t>
            </a:r>
            <a:r>
              <a:rPr lang="en-US" sz="2000" i="1" dirty="0" smtClean="0"/>
              <a:t> </a:t>
            </a:r>
            <a:r>
              <a:rPr lang="en-US" sz="2000" dirty="0" smtClean="0"/>
              <a:t>types</a:t>
            </a:r>
            <a:endParaRPr lang="en-US" sz="2000" dirty="0"/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000" dirty="0"/>
              <a:t>Ellipses for </a:t>
            </a:r>
            <a:r>
              <a:rPr lang="en-US" sz="2000" i="1" u="sng" dirty="0"/>
              <a:t>Attributes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000" dirty="0"/>
              <a:t>Diamonds for </a:t>
            </a:r>
            <a:r>
              <a:rPr lang="en-US" sz="2000" i="1" u="sng" dirty="0"/>
              <a:t>Relationship</a:t>
            </a:r>
            <a:r>
              <a:rPr lang="en-US" sz="2000" dirty="0" smtClean="0"/>
              <a:t> types</a:t>
            </a: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800" dirty="0" smtClean="0">
                <a:ea typeface="ＭＳ Ｐゴシック" pitchFamily="-108" charset="-128"/>
              </a:rPr>
              <a:t>Explicit representation of One-to-Many (1:M) relationship types</a:t>
            </a: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Font typeface="Wingdings" pitchFamily="-108" charset="2"/>
              <a:buChar char="v"/>
            </a:pPr>
            <a:r>
              <a:rPr lang="en-US" sz="1800" dirty="0" smtClean="0">
                <a:ea typeface="ＭＳ Ｐゴシック" pitchFamily="-108" charset="-128"/>
              </a:rPr>
              <a:t>Explicit representation of Many-to-Many (M:M) relationship types, including those with associated Attributes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Tx/>
              <a:buChar char="o"/>
            </a:pPr>
            <a:r>
              <a:rPr lang="en-US" sz="2000" dirty="0" smtClean="0"/>
              <a:t>Lines </a:t>
            </a:r>
            <a:r>
              <a:rPr lang="en-US" sz="2000" dirty="0"/>
              <a:t>to </a:t>
            </a:r>
            <a:r>
              <a:rPr lang="en-US" sz="2000" dirty="0" smtClean="0"/>
              <a:t>link Components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2000" dirty="0" smtClean="0"/>
              <a:t>Each </a:t>
            </a:r>
            <a:r>
              <a:rPr lang="en-US" sz="2000" dirty="0"/>
              <a:t>component is labeled with its corresponding name</a:t>
            </a:r>
            <a:r>
              <a:rPr lang="en-US" sz="2000" dirty="0" smtClean="0"/>
              <a:t>.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Courier New" pitchFamily="-108" charset="0"/>
              <a:buChar char="o"/>
            </a:pPr>
            <a:r>
              <a:rPr lang="en-US" sz="2000" dirty="0" smtClean="0"/>
              <a:t>Foreign Keys (FK) are not explicitly represented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2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EF66173-5899-6A46-A284-2FDCEE0FD895}" type="datetime1">
              <a:rPr lang="en-US" smtClean="0">
                <a:latin typeface="Arial" pitchFamily="-108" charset="0"/>
              </a:rPr>
              <a:pPr/>
              <a:t>8/31/2016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pitchFamily="-108" charset="0"/>
              </a:rPr>
              <a:t>WINNING BEGINS WITH AN ATTITUDE!</a:t>
            </a:r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D12130-28AF-1A4B-B19A-44DD70DE9371}" type="slidenum">
              <a:rPr lang="en-US" smtClean="0">
                <a:latin typeface="Arial" pitchFamily="-108" charset="0"/>
              </a:rPr>
              <a:pPr/>
              <a:t>9</a:t>
            </a:fld>
            <a:endParaRPr lang="en-US" smtClean="0">
              <a:latin typeface="Arial" pitchFamily="-108" charset="0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 smtClean="0">
                <a:ea typeface="ＭＳ Ｐゴシック" pitchFamily="-108" charset="-128"/>
                <a:cs typeface="ＭＳ Ｐゴシック" pitchFamily="-108" charset="-128"/>
              </a:rPr>
              <a:t>ERD – Chen style:</a:t>
            </a:r>
            <a:br>
              <a:rPr lang="en-US" sz="3800" smtClean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3800" smtClean="0">
                <a:ea typeface="ＭＳ Ｐゴシック" pitchFamily="-108" charset="-128"/>
                <a:cs typeface="ＭＳ Ｐゴシック" pitchFamily="-108" charset="-128"/>
              </a:rPr>
              <a:t>Examples of Relationships</a:t>
            </a:r>
          </a:p>
        </p:txBody>
      </p:sp>
      <p:pic>
        <p:nvPicPr>
          <p:cNvPr id="25606" name="Picture 4" descr="Fig02-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24000"/>
            <a:ext cx="7620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39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Layers</Template>
  <TotalTime>39825</TotalTime>
  <Words>3147</Words>
  <Application>Microsoft Office PowerPoint</Application>
  <PresentationFormat>On-screen Show (4:3)</PresentationFormat>
  <Paragraphs>467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Layers</vt:lpstr>
      <vt:lpstr>INFO 364 Fall 2016: Lecture Notes #2</vt:lpstr>
      <vt:lpstr>ENTITY-RELATIONSHIP DATA MODEL (ERM)</vt:lpstr>
      <vt:lpstr>E-R MODEL</vt:lpstr>
      <vt:lpstr>ERM Rules</vt:lpstr>
      <vt:lpstr>ERM Rules (cont’d)</vt:lpstr>
      <vt:lpstr>E-R Diagram (ERD)</vt:lpstr>
      <vt:lpstr>Chen &amp; Crowfoot Conventions: Attributes of the Student Entity</vt:lpstr>
      <vt:lpstr>ERD: Chen style</vt:lpstr>
      <vt:lpstr>ERD – Chen style: Examples of Relationships</vt:lpstr>
      <vt:lpstr>Relationship Participation</vt:lpstr>
      <vt:lpstr>Relationships:  Connectivity &amp; Cardinality</vt:lpstr>
      <vt:lpstr>Relationships:  Connectivity &amp; Cardinality</vt:lpstr>
      <vt:lpstr>Relationships:  Connectivity &amp; Cardinality</vt:lpstr>
      <vt:lpstr>ERD: Crow Foot style</vt:lpstr>
      <vt:lpstr>Crowfoot ERD: Examples of Relationships  </vt:lpstr>
      <vt:lpstr>Degree of Relationships</vt:lpstr>
      <vt:lpstr>Recursive Relationship</vt:lpstr>
      <vt:lpstr>In-Class Exercise #1</vt:lpstr>
      <vt:lpstr>M:M Relationship &amp;  Composite (i.e. Associative) Entity</vt:lpstr>
      <vt:lpstr>M:M Relationship &amp;  Composite (i.e. Associative) Entity</vt:lpstr>
      <vt:lpstr>Relationship Strength</vt:lpstr>
      <vt:lpstr>Weak ENTITY</vt:lpstr>
      <vt:lpstr>Weak ENTITY</vt:lpstr>
      <vt:lpstr>Strong (Identifying) Relationship</vt:lpstr>
      <vt:lpstr>Comparison of ER Modeling Symbols</vt:lpstr>
      <vt:lpstr>Modeling 1:1 Relationship</vt:lpstr>
      <vt:lpstr>Redundant Relationship</vt:lpstr>
      <vt:lpstr>Fan Trap Problem</vt:lpstr>
      <vt:lpstr>Recording History</vt:lpstr>
      <vt:lpstr>Attribute: Domain</vt:lpstr>
      <vt:lpstr>Attributes: Atomic vs. Composite</vt:lpstr>
      <vt:lpstr>Attributes: Composite</vt:lpstr>
      <vt:lpstr>Attributes: Single-Valued vs Multi-Valued</vt:lpstr>
      <vt:lpstr>Multi-Valued Attributes: Modeling</vt:lpstr>
      <vt:lpstr>Multi-Valued Attributes: Modeling - Example</vt:lpstr>
      <vt:lpstr>MultiValued Attribute:  Create New Attributes</vt:lpstr>
      <vt:lpstr>MultiValued Attribute: Create New Entity Type</vt:lpstr>
      <vt:lpstr>Derived Attribute</vt:lpstr>
      <vt:lpstr>Commonly Occurring ERD</vt:lpstr>
      <vt:lpstr>Extended ER (EER) Model</vt:lpstr>
      <vt:lpstr>GENERALIZATION</vt:lpstr>
      <vt:lpstr>Specialization &amp; Generalization: Subtype and Supertype</vt:lpstr>
      <vt:lpstr>Specialization &amp; Generalization: Example</vt:lpstr>
      <vt:lpstr>Constraints on Specialization &amp; Generalization</vt:lpstr>
      <vt:lpstr>Specialization Lattice: Example </vt:lpstr>
      <vt:lpstr>Constraints on Specialization &amp; Generalization</vt:lpstr>
      <vt:lpstr>Specialization Hierarchy: Example of Disjoint (d) Subtypes</vt:lpstr>
      <vt:lpstr>Specialization Hierarchy: Examples of Overlapping (o) Subtypes</vt:lpstr>
      <vt:lpstr>Specialization &amp; Generalization: Attribute Inheritance</vt:lpstr>
      <vt:lpstr>Specialization &amp; Generalization: Some Notations </vt:lpstr>
      <vt:lpstr>Categories</vt:lpstr>
      <vt:lpstr>Category: Example</vt:lpstr>
      <vt:lpstr>ERM Issues</vt:lpstr>
      <vt:lpstr>ERM Issues</vt:lpstr>
      <vt:lpstr>PowerPoint Presentation</vt:lpstr>
      <vt:lpstr>In-Class Exercise #2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364 - Spring 2016: Lecture Notes #2</dc:title>
  <dc:creator>K-M Osei-Bryson</dc:creator>
  <cp:lastModifiedBy>Espinas</cp:lastModifiedBy>
  <cp:revision>410</cp:revision>
  <cp:lastPrinted>2011-01-24T21:14:40Z</cp:lastPrinted>
  <dcterms:created xsi:type="dcterms:W3CDTF">2013-08-19T07:42:52Z</dcterms:created>
  <dcterms:modified xsi:type="dcterms:W3CDTF">2016-08-31T19:46:08Z</dcterms:modified>
</cp:coreProperties>
</file>